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699" r:id="rId3"/>
    <p:sldId id="931" r:id="rId4"/>
    <p:sldId id="932" r:id="rId5"/>
    <p:sldId id="933" r:id="rId6"/>
    <p:sldId id="934" r:id="rId7"/>
    <p:sldId id="935" r:id="rId8"/>
    <p:sldId id="936" r:id="rId9"/>
    <p:sldId id="937" r:id="rId10"/>
    <p:sldId id="938" r:id="rId11"/>
    <p:sldId id="939" r:id="rId12"/>
    <p:sldId id="940" r:id="rId13"/>
    <p:sldId id="941" r:id="rId14"/>
    <p:sldId id="942" r:id="rId15"/>
    <p:sldId id="943" r:id="rId16"/>
    <p:sldId id="944" r:id="rId17"/>
    <p:sldId id="945" r:id="rId18"/>
    <p:sldId id="946" r:id="rId19"/>
    <p:sldId id="947" r:id="rId20"/>
    <p:sldId id="948" r:id="rId21"/>
    <p:sldId id="949" r:id="rId22"/>
    <p:sldId id="950" r:id="rId23"/>
    <p:sldId id="951" r:id="rId24"/>
    <p:sldId id="952" r:id="rId25"/>
    <p:sldId id="953" r:id="rId26"/>
    <p:sldId id="954" r:id="rId27"/>
    <p:sldId id="955" r:id="rId28"/>
    <p:sldId id="956" r:id="rId29"/>
    <p:sldId id="957" r:id="rId30"/>
    <p:sldId id="958" r:id="rId31"/>
    <p:sldId id="959" r:id="rId32"/>
    <p:sldId id="960" r:id="rId33"/>
    <p:sldId id="961" r:id="rId34"/>
    <p:sldId id="962" r:id="rId35"/>
    <p:sldId id="963" r:id="rId36"/>
    <p:sldId id="964" r:id="rId37"/>
    <p:sldId id="965" r:id="rId38"/>
    <p:sldId id="966" r:id="rId39"/>
    <p:sldId id="967" r:id="rId40"/>
    <p:sldId id="968" r:id="rId41"/>
    <p:sldId id="702" r:id="rId42"/>
    <p:sldId id="679" r:id="rId4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/>
              <a:t>9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Tạo bảng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633645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11" dirty="0"/>
              <a:t>COLSPAN</a:t>
            </a:r>
            <a:r>
              <a:rPr lang="vi-VN" spc="-65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950126" y="1202819"/>
            <a:ext cx="5249333" cy="484659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87671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&lt;th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colspan=”2”&gt;IT&lt;/th&gt;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&lt;th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colspan=”2”&gt;Accounts&lt;/th&gt;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&lt;th&gt;Name&lt;/th&gt;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&lt;th&gt;Location&lt;/th&gt;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&lt;th&gt;Name&lt;/th&gt;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&lt;th&gt;Location&lt;/th&gt;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&lt;td&gt;David&lt;/td&gt;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&lt;td&gt;New York&lt;/td&gt;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&lt;td&gt;John&lt;/td&gt;</a:t>
            </a:r>
            <a:endParaRPr sz="1900">
              <a:latin typeface="Courier New"/>
              <a:cs typeface="Courier New"/>
            </a:endParaRPr>
          </a:p>
          <a:p>
            <a:pPr marL="45195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&lt;td&gt;London&lt;/td&gt;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84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633645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11" dirty="0"/>
              <a:t>COLSPAN</a:t>
            </a:r>
            <a:r>
              <a:rPr lang="vi-VN" spc="-65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29392" y="982474"/>
            <a:ext cx="4753187" cy="274858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1879607" algn="ctr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117749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&lt;td&gt;Katthy&lt;/td&gt;</a:t>
            </a:r>
            <a:endParaRPr sz="1900">
              <a:latin typeface="Courier New"/>
              <a:cs typeface="Courier New"/>
            </a:endParaRPr>
          </a:p>
          <a:p>
            <a:pPr marL="1177494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&lt;td&gt;New</a:t>
            </a:r>
            <a:r>
              <a:rPr sz="1900" spc="-24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Jersey&lt;/td&gt;</a:t>
            </a:r>
            <a:endParaRPr sz="1900">
              <a:latin typeface="Courier New"/>
              <a:cs typeface="Courier New"/>
            </a:endParaRPr>
          </a:p>
          <a:p>
            <a:pPr marL="117749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&lt;td&gt;Peter&lt;/td&gt;</a:t>
            </a:r>
            <a:endParaRPr sz="1900">
              <a:latin typeface="Courier New"/>
              <a:cs typeface="Courier New"/>
            </a:endParaRPr>
          </a:p>
          <a:p>
            <a:pPr marL="1322601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&lt;td&gt;Los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Angeles&lt;/td&gt;</a:t>
            </a:r>
            <a:endParaRPr sz="1900">
              <a:latin typeface="Courier New"/>
              <a:cs typeface="Courier New"/>
            </a:endParaRPr>
          </a:p>
          <a:p>
            <a:pPr marR="1734497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1880361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3185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5884" y="6593841"/>
            <a:ext cx="241300" cy="2307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983" y="95221"/>
            <a:ext cx="66514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30" dirty="0"/>
              <a:t>ROWSPAN</a:t>
            </a:r>
            <a:r>
              <a:rPr lang="vi-VN" spc="-84" dirty="0"/>
              <a:t> </a:t>
            </a:r>
            <a:r>
              <a:rPr lang="vi-VN" dirty="0" smtClean="0"/>
              <a:t>1-3</a:t>
            </a:r>
            <a:endParaRPr lang="vi-VN" dirty="0"/>
          </a:p>
        </p:txBody>
      </p:sp>
      <p:sp>
        <p:nvSpPr>
          <p:cNvPr id="6" name="object 6"/>
          <p:cNvSpPr txBox="1"/>
          <p:nvPr/>
        </p:nvSpPr>
        <p:spPr>
          <a:xfrm>
            <a:off x="653626" y="710164"/>
            <a:ext cx="11026986" cy="4628032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rowspan gộp hai hoặc nhiều </a:t>
            </a:r>
            <a:r>
              <a:rPr spc="5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trên nhiều dòng lại </a:t>
            </a:r>
            <a:r>
              <a:rPr spc="5" dirty="0">
                <a:latin typeface="Calibri"/>
                <a:cs typeface="Calibri"/>
              </a:rPr>
              <a:t>làm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một.</a:t>
            </a:r>
          </a:p>
          <a:p>
            <a:pPr marL="341610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gộp </a:t>
            </a:r>
            <a:r>
              <a:rPr spc="5" dirty="0">
                <a:latin typeface="Calibri"/>
                <a:cs typeface="Calibri"/>
              </a:rPr>
              <a:t>ô theo </a:t>
            </a:r>
            <a:r>
              <a:rPr dirty="0">
                <a:latin typeface="Calibri"/>
                <a:cs typeface="Calibri"/>
              </a:rPr>
              <a:t>chiều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dọc.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Giống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colspan,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rowspan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bên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</a:p>
          <a:p>
            <a:pPr marL="341610">
              <a:spcBef>
                <a:spcPts val="30"/>
              </a:spcBef>
            </a:pPr>
            <a:r>
              <a:rPr dirty="0">
                <a:latin typeface="Calibri"/>
                <a:cs typeface="Calibri"/>
              </a:rPr>
              <a:t>&lt;td&gt; hoặc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341610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5882934" algn="ctr">
              <a:spcBef>
                <a:spcPts val="1028"/>
              </a:spcBef>
            </a:pPr>
            <a:r>
              <a:rPr sz="1200" spc="-5" dirty="0">
                <a:latin typeface="Courier New"/>
                <a:cs typeface="Courier New"/>
              </a:rPr>
              <a:t>&lt;!DOCTYPE</a:t>
            </a:r>
            <a:r>
              <a:rPr sz="1200" spc="-11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HTML&gt;</a:t>
            </a:r>
            <a:endParaRPr sz="1200" dirty="0">
              <a:latin typeface="Courier New"/>
              <a:cs typeface="Courier New"/>
            </a:endParaRPr>
          </a:p>
          <a:p>
            <a:pPr marL="885765">
              <a:spcBef>
                <a:spcPts val="49"/>
              </a:spcBef>
            </a:pPr>
            <a:r>
              <a:rPr sz="1200" spc="-5" dirty="0">
                <a:latin typeface="Courier New"/>
                <a:cs typeface="Courier New"/>
              </a:rPr>
              <a:t>&lt;html&gt;</a:t>
            </a:r>
            <a:endParaRPr sz="1200" dirty="0">
              <a:latin typeface="Courier New"/>
              <a:cs typeface="Courier New"/>
            </a:endParaRPr>
          </a:p>
          <a:p>
            <a:pPr marL="1175982">
              <a:spcBef>
                <a:spcPts val="54"/>
              </a:spcBef>
            </a:pPr>
            <a:r>
              <a:rPr sz="1200" spc="-5" dirty="0">
                <a:latin typeface="Courier New"/>
                <a:cs typeface="Courier New"/>
              </a:rPr>
              <a:t>&lt;head&gt;</a:t>
            </a:r>
            <a:endParaRPr sz="1200" dirty="0">
              <a:latin typeface="Courier New"/>
              <a:cs typeface="Courier New"/>
            </a:endParaRPr>
          </a:p>
          <a:p>
            <a:pPr marL="1466200">
              <a:spcBef>
                <a:spcPts val="49"/>
              </a:spcBef>
            </a:pPr>
            <a:r>
              <a:rPr sz="1200" spc="-5" dirty="0">
                <a:latin typeface="Courier New"/>
                <a:cs typeface="Courier New"/>
              </a:rPr>
              <a:t>&lt;title&gt;Automobile Gallery&lt;/title&gt;</a:t>
            </a:r>
            <a:endParaRPr sz="1200" dirty="0">
              <a:latin typeface="Courier New"/>
              <a:cs typeface="Courier New"/>
            </a:endParaRPr>
          </a:p>
          <a:p>
            <a:pPr marL="1175982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&lt;/head&gt;</a:t>
            </a:r>
            <a:endParaRPr sz="1200" dirty="0">
              <a:latin typeface="Courier New"/>
              <a:cs typeface="Courier New"/>
            </a:endParaRPr>
          </a:p>
          <a:p>
            <a:pPr marL="1175982">
              <a:spcBef>
                <a:spcPts val="60"/>
              </a:spcBef>
            </a:pPr>
            <a:r>
              <a:rPr sz="1200" spc="-5" dirty="0">
                <a:latin typeface="Courier New"/>
                <a:cs typeface="Courier New"/>
              </a:rPr>
              <a:t>&lt;body&gt;</a:t>
            </a:r>
            <a:endParaRPr sz="1200" dirty="0">
              <a:latin typeface="Courier New"/>
              <a:cs typeface="Courier New"/>
            </a:endParaRPr>
          </a:p>
          <a:p>
            <a:pPr marR="4285987" algn="ctr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&lt;table border=”1”&gt;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&lt;tr&gt;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60"/>
              </a:spcBef>
            </a:pPr>
            <a:r>
              <a:rPr sz="1200" spc="-5" dirty="0">
                <a:latin typeface="Courier New"/>
                <a:cs typeface="Courier New"/>
              </a:rPr>
              <a:t>&lt;th&gt;Manufacturer&lt;/th&gt;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&lt;th&gt;Model&lt;/th&gt;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&lt;th&gt;Price&lt;/th&gt;</a:t>
            </a:r>
            <a:endParaRPr sz="1200" dirty="0">
              <a:latin typeface="Courier New"/>
              <a:cs typeface="Courier New"/>
            </a:endParaRPr>
          </a:p>
          <a:p>
            <a:pPr marL="1683861">
              <a:spcBef>
                <a:spcPts val="619"/>
              </a:spcBef>
            </a:pPr>
            <a:r>
              <a:rPr sz="1200" spc="-5" dirty="0">
                <a:latin typeface="Courier New"/>
                <a:cs typeface="Courier New"/>
              </a:rPr>
              <a:t>&lt;/tr&gt;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54"/>
              </a:spcBef>
            </a:pPr>
            <a:r>
              <a:rPr sz="1200" spc="-5" dirty="0">
                <a:latin typeface="Courier New"/>
                <a:cs typeface="Courier New"/>
              </a:rPr>
              <a:t>&lt;tr&gt;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200" dirty="0">
                <a:latin typeface="Courier New"/>
                <a:cs typeface="Courier New"/>
              </a:rPr>
              <a:t>&lt;th</a:t>
            </a:r>
            <a:r>
              <a:rPr sz="1200" spc="-5" dirty="0">
                <a:latin typeface="Courier New"/>
                <a:cs typeface="Courier New"/>
              </a:rPr>
              <a:t> rowspan=”3”&gt;Audi&lt;/th&gt;</a:t>
            </a:r>
            <a:endParaRPr sz="1200" dirty="0">
              <a:latin typeface="Courier New"/>
              <a:cs typeface="Courier New"/>
            </a:endParaRPr>
          </a:p>
          <a:p>
            <a:pPr marR="4429583" algn="ctr">
              <a:spcBef>
                <a:spcPts val="65"/>
              </a:spcBef>
            </a:pPr>
            <a:r>
              <a:rPr sz="1200" spc="-5" dirty="0">
                <a:latin typeface="Courier New"/>
                <a:cs typeface="Courier New"/>
              </a:rPr>
              <a:t>&lt;td&gt;A4&lt;/td&gt;</a:t>
            </a:r>
            <a:endParaRPr sz="1200" dirty="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200" spc="-5" dirty="0">
                <a:latin typeface="Courier New"/>
                <a:cs typeface="Courier New"/>
              </a:rPr>
              <a:t>&lt;td&gt;34.5&lt;/td&gt;</a:t>
            </a:r>
            <a:endParaRPr sz="12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41795" y="5463773"/>
            <a:ext cx="848361" cy="229944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400" dirty="0">
                <a:latin typeface="Courier New"/>
                <a:cs typeface="Courier New"/>
              </a:rPr>
              <a:t>&lt;</a:t>
            </a:r>
            <a:r>
              <a:rPr sz="1400" spc="-5" dirty="0">
                <a:latin typeface="Courier New"/>
                <a:cs typeface="Courier New"/>
              </a:rPr>
              <a:t>/tr&gt;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820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3" y="95221"/>
            <a:ext cx="66514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30" dirty="0"/>
              <a:t>ROWSPAN</a:t>
            </a:r>
            <a:r>
              <a:rPr lang="vi-VN" spc="-84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29396" y="884682"/>
            <a:ext cx="4919980" cy="5092814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2608927" algn="ctr">
              <a:spcBef>
                <a:spcPts val="114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&lt;td&gt;A5&lt;/td&gt;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&lt;td&gt;42.6&lt;/td&gt;</a:t>
            </a:r>
            <a:endParaRPr sz="1600" dirty="0">
              <a:latin typeface="Courier New"/>
              <a:cs typeface="Courier New"/>
            </a:endParaRPr>
          </a:p>
          <a:p>
            <a:pPr marR="2463819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  <a:p>
            <a:pPr marR="2608927" algn="ctr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&lt;td&gt;A6&lt;/td&gt;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&lt;td&gt;30.75&lt;/td&gt;</a:t>
            </a:r>
            <a:endParaRPr sz="1600" dirty="0">
              <a:latin typeface="Courier New"/>
              <a:cs typeface="Courier New"/>
            </a:endParaRPr>
          </a:p>
          <a:p>
            <a:pPr marR="2463062" algn="ctr">
              <a:spcBef>
                <a:spcPts val="41"/>
              </a:spcBef>
            </a:pPr>
            <a:r>
              <a:rPr sz="1600" dirty="0">
                <a:latin typeface="Courier New"/>
                <a:cs typeface="Courier New"/>
              </a:rPr>
              <a:t>&lt;/tr&gt;</a:t>
            </a:r>
          </a:p>
          <a:p>
            <a:pPr marR="2608927" algn="ctr">
              <a:spcBef>
                <a:spcPts val="65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&lt;th rowspan=”2”&gt;BMW&lt;/th&gt;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&lt;td&gt;328i&lt;/td&gt;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&lt;td&gt;28.25&lt;/td&gt;</a:t>
            </a:r>
            <a:endParaRPr sz="1600" dirty="0">
              <a:latin typeface="Courier New"/>
              <a:cs typeface="Courier New"/>
            </a:endParaRPr>
          </a:p>
          <a:p>
            <a:pPr marR="2463819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  <a:p>
            <a:pPr marR="2608172" algn="ctr">
              <a:spcBef>
                <a:spcPts val="41"/>
              </a:spcBef>
            </a:pPr>
            <a:r>
              <a:rPr sz="1600" dirty="0">
                <a:latin typeface="Courier New"/>
                <a:cs typeface="Courier New"/>
              </a:rPr>
              <a:t>&lt;tr&gt;</a:t>
            </a:r>
          </a:p>
          <a:p>
            <a:pPr marL="885010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&lt;td&gt;530d&lt;/td&gt;</a:t>
            </a:r>
            <a:endParaRPr sz="1600" dirty="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&lt;td&gt;47.5&lt;/td&gt;</a:t>
            </a:r>
            <a:endParaRPr sz="1600" dirty="0">
              <a:latin typeface="Courier New"/>
              <a:cs typeface="Courier New"/>
            </a:endParaRPr>
          </a:p>
          <a:p>
            <a:pPr marR="2463819" algn="ctr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  <a:p>
            <a:pPr marR="2609684" algn="ctr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&lt;/table&gt;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605"/>
              </a:spcBef>
            </a:pPr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551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3" y="95221"/>
            <a:ext cx="66514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30" dirty="0"/>
              <a:t>ROWSPAN</a:t>
            </a:r>
            <a:r>
              <a:rPr lang="vi-VN" spc="-84" dirty="0"/>
              <a:t> </a:t>
            </a:r>
            <a:r>
              <a:rPr lang="en-US" dirty="0" smtClean="0"/>
              <a:t>3</a:t>
            </a:r>
            <a:r>
              <a:rPr lang="vi-VN" dirty="0" smtClean="0"/>
              <a:t>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3149600" y="1371601"/>
            <a:ext cx="4470400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1957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352" y="89688"/>
            <a:ext cx="45804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24" dirty="0"/>
              <a:t>NGANG</a:t>
            </a:r>
            <a:r>
              <a:rPr lang="vi-VN" spc="-71" dirty="0"/>
              <a:t> </a:t>
            </a:r>
            <a:r>
              <a:rPr lang="vi-VN" spc="-5" dirty="0"/>
              <a:t>1-4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20674"/>
            <a:ext cx="10522374" cy="111852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Căn lề ngang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văn bản dọc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bên </a:t>
            </a:r>
            <a:r>
              <a:rPr spc="-5" dirty="0">
                <a:latin typeface="Calibri"/>
                <a:cs typeface="Calibri"/>
              </a:rPr>
              <a:t>trái, </a:t>
            </a:r>
            <a:r>
              <a:rPr dirty="0">
                <a:latin typeface="Calibri"/>
                <a:cs typeface="Calibri"/>
              </a:rPr>
              <a:t>bên phải, hoặc vị trí trung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tâm.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HTML, </a:t>
            </a:r>
            <a:r>
              <a:rPr spc="5" dirty="0">
                <a:latin typeface="Calibri"/>
                <a:cs typeface="Calibri"/>
              </a:rPr>
              <a:t>theo mặc định, dữ </a:t>
            </a:r>
            <a:r>
              <a:rPr dirty="0">
                <a:latin typeface="Calibri"/>
                <a:cs typeface="Calibri"/>
              </a:rPr>
              <a:t>liệu trong bảng được căn </a:t>
            </a:r>
            <a:r>
              <a:rPr spc="5" dirty="0">
                <a:latin typeface="Calibri"/>
                <a:cs typeface="Calibri"/>
              </a:rPr>
              <a:t>ở </a:t>
            </a:r>
            <a:r>
              <a:rPr dirty="0">
                <a:latin typeface="Calibri"/>
                <a:cs typeface="Calibri"/>
              </a:rPr>
              <a:t>phía bên </a:t>
            </a:r>
            <a:r>
              <a:rPr spc="-5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-5" dirty="0">
                <a:latin typeface="Calibri"/>
                <a:cs typeface="Calibri"/>
              </a:rPr>
              <a:t>ngăn </a:t>
            </a:r>
            <a:r>
              <a:rPr dirty="0">
                <a:latin typeface="Calibri"/>
                <a:cs typeface="Calibri"/>
              </a:rPr>
              <a:t>cấm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align.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Bốn </a:t>
            </a:r>
            <a:r>
              <a:rPr dirty="0">
                <a:latin typeface="Calibri"/>
                <a:cs typeface="Calibri"/>
              </a:rPr>
              <a:t>giá trị có thể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thiết lập các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ngang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7016" y="2298954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8446" y="2298954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815" y="2133598"/>
            <a:ext cx="8815494" cy="361316"/>
          </a:xfrm>
          <a:custGeom>
            <a:avLst/>
            <a:gdLst/>
            <a:ahLst/>
            <a:cxnLst/>
            <a:rect l="l" t="t" r="r" b="b"/>
            <a:pathLst>
              <a:path w="6611620" h="361314">
                <a:moveTo>
                  <a:pt x="6550913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89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6550913" y="361188"/>
                </a:lnTo>
                <a:lnTo>
                  <a:pt x="6574357" y="356461"/>
                </a:lnTo>
                <a:lnTo>
                  <a:pt x="6593490" y="343566"/>
                </a:lnTo>
                <a:lnTo>
                  <a:pt x="6606385" y="324433"/>
                </a:lnTo>
                <a:lnTo>
                  <a:pt x="6611111" y="300989"/>
                </a:lnTo>
                <a:lnTo>
                  <a:pt x="6611111" y="60198"/>
                </a:lnTo>
                <a:lnTo>
                  <a:pt x="6606385" y="36754"/>
                </a:lnTo>
                <a:lnTo>
                  <a:pt x="6593490" y="17621"/>
                </a:lnTo>
                <a:lnTo>
                  <a:pt x="6574357" y="4726"/>
                </a:lnTo>
                <a:lnTo>
                  <a:pt x="655091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1815" y="2122168"/>
            <a:ext cx="8815494" cy="361316"/>
          </a:xfrm>
          <a:custGeom>
            <a:avLst/>
            <a:gdLst/>
            <a:ahLst/>
            <a:cxnLst/>
            <a:rect l="l" t="t" r="r" b="b"/>
            <a:pathLst>
              <a:path w="6611620" h="361314">
                <a:moveTo>
                  <a:pt x="0" y="60198"/>
                </a:moveTo>
                <a:lnTo>
                  <a:pt x="4730" y="36754"/>
                </a:lnTo>
                <a:lnTo>
                  <a:pt x="17630" y="17621"/>
                </a:lnTo>
                <a:lnTo>
                  <a:pt x="36765" y="4726"/>
                </a:lnTo>
                <a:lnTo>
                  <a:pt x="60197" y="0"/>
                </a:lnTo>
                <a:lnTo>
                  <a:pt x="6550913" y="0"/>
                </a:lnTo>
                <a:lnTo>
                  <a:pt x="6574357" y="4726"/>
                </a:lnTo>
                <a:lnTo>
                  <a:pt x="6593490" y="17621"/>
                </a:lnTo>
                <a:lnTo>
                  <a:pt x="6606385" y="36754"/>
                </a:lnTo>
                <a:lnTo>
                  <a:pt x="6611111" y="60198"/>
                </a:lnTo>
                <a:lnTo>
                  <a:pt x="6611111" y="300989"/>
                </a:lnTo>
                <a:lnTo>
                  <a:pt x="6606385" y="324433"/>
                </a:lnTo>
                <a:lnTo>
                  <a:pt x="6593490" y="343566"/>
                </a:lnTo>
                <a:lnTo>
                  <a:pt x="6574357" y="356461"/>
                </a:lnTo>
                <a:lnTo>
                  <a:pt x="6550913" y="361188"/>
                </a:lnTo>
                <a:lnTo>
                  <a:pt x="60197" y="361188"/>
                </a:lnTo>
                <a:lnTo>
                  <a:pt x="36765" y="356461"/>
                </a:lnTo>
                <a:lnTo>
                  <a:pt x="17630" y="343566"/>
                </a:lnTo>
                <a:lnTo>
                  <a:pt x="4730" y="324433"/>
                </a:lnTo>
                <a:lnTo>
                  <a:pt x="0" y="300989"/>
                </a:lnTo>
                <a:lnTo>
                  <a:pt x="0" y="6019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016" y="3235450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199"/>
                </a:moveTo>
                <a:lnTo>
                  <a:pt x="7620000" y="838199"/>
                </a:lnTo>
                <a:lnTo>
                  <a:pt x="7620000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016" y="3246880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199"/>
                </a:moveTo>
                <a:lnTo>
                  <a:pt x="7620000" y="838199"/>
                </a:lnTo>
                <a:lnTo>
                  <a:pt x="7620000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8071" y="3026664"/>
            <a:ext cx="8833273" cy="364491"/>
          </a:xfrm>
          <a:custGeom>
            <a:avLst/>
            <a:gdLst/>
            <a:ahLst/>
            <a:cxnLst/>
            <a:rect l="l" t="t" r="r" b="b"/>
            <a:pathLst>
              <a:path w="6624955" h="364489">
                <a:moveTo>
                  <a:pt x="6564122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5"/>
                </a:lnTo>
                <a:lnTo>
                  <a:pt x="0" y="303529"/>
                </a:lnTo>
                <a:lnTo>
                  <a:pt x="4770" y="327159"/>
                </a:lnTo>
                <a:lnTo>
                  <a:pt x="17780" y="346456"/>
                </a:lnTo>
                <a:lnTo>
                  <a:pt x="37076" y="359465"/>
                </a:lnTo>
                <a:lnTo>
                  <a:pt x="60706" y="364235"/>
                </a:lnTo>
                <a:lnTo>
                  <a:pt x="6564122" y="364235"/>
                </a:lnTo>
                <a:lnTo>
                  <a:pt x="6587751" y="359465"/>
                </a:lnTo>
                <a:lnTo>
                  <a:pt x="6607048" y="346456"/>
                </a:lnTo>
                <a:lnTo>
                  <a:pt x="6620057" y="327159"/>
                </a:lnTo>
                <a:lnTo>
                  <a:pt x="6624828" y="303529"/>
                </a:lnTo>
                <a:lnTo>
                  <a:pt x="6624828" y="60705"/>
                </a:lnTo>
                <a:lnTo>
                  <a:pt x="6620057" y="37076"/>
                </a:lnTo>
                <a:lnTo>
                  <a:pt x="6607048" y="17780"/>
                </a:lnTo>
                <a:lnTo>
                  <a:pt x="6587751" y="4770"/>
                </a:lnTo>
                <a:lnTo>
                  <a:pt x="656412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38071" y="3038094"/>
            <a:ext cx="8833273" cy="364491"/>
          </a:xfrm>
          <a:custGeom>
            <a:avLst/>
            <a:gdLst/>
            <a:ahLst/>
            <a:cxnLst/>
            <a:rect l="l" t="t" r="r" b="b"/>
            <a:pathLst>
              <a:path w="6624955" h="364489">
                <a:moveTo>
                  <a:pt x="0" y="60705"/>
                </a:moveTo>
                <a:lnTo>
                  <a:pt x="4770" y="37076"/>
                </a:lnTo>
                <a:lnTo>
                  <a:pt x="17780" y="17780"/>
                </a:lnTo>
                <a:lnTo>
                  <a:pt x="37076" y="4770"/>
                </a:lnTo>
                <a:lnTo>
                  <a:pt x="60706" y="0"/>
                </a:lnTo>
                <a:lnTo>
                  <a:pt x="6564122" y="0"/>
                </a:lnTo>
                <a:lnTo>
                  <a:pt x="6587751" y="4770"/>
                </a:lnTo>
                <a:lnTo>
                  <a:pt x="6607048" y="17780"/>
                </a:lnTo>
                <a:lnTo>
                  <a:pt x="6620057" y="37076"/>
                </a:lnTo>
                <a:lnTo>
                  <a:pt x="6624828" y="60705"/>
                </a:lnTo>
                <a:lnTo>
                  <a:pt x="6624828" y="303529"/>
                </a:lnTo>
                <a:lnTo>
                  <a:pt x="6620057" y="327159"/>
                </a:lnTo>
                <a:lnTo>
                  <a:pt x="6607048" y="346455"/>
                </a:lnTo>
                <a:lnTo>
                  <a:pt x="6587751" y="359465"/>
                </a:lnTo>
                <a:lnTo>
                  <a:pt x="6564122" y="364235"/>
                </a:lnTo>
                <a:lnTo>
                  <a:pt x="60706" y="364235"/>
                </a:lnTo>
                <a:lnTo>
                  <a:pt x="37076" y="359465"/>
                </a:lnTo>
                <a:lnTo>
                  <a:pt x="17780" y="346456"/>
                </a:lnTo>
                <a:lnTo>
                  <a:pt x="4770" y="327159"/>
                </a:lnTo>
                <a:lnTo>
                  <a:pt x="0" y="303529"/>
                </a:lnTo>
                <a:lnTo>
                  <a:pt x="0" y="6070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7016" y="4486658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19"/>
                </a:moveTo>
                <a:lnTo>
                  <a:pt x="7620000" y="617219"/>
                </a:lnTo>
                <a:lnTo>
                  <a:pt x="7620000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7016" y="4486658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19"/>
                </a:moveTo>
                <a:lnTo>
                  <a:pt x="7620000" y="617219"/>
                </a:lnTo>
                <a:lnTo>
                  <a:pt x="7620000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1816" y="4233674"/>
            <a:ext cx="7111999" cy="414655"/>
          </a:xfrm>
          <a:custGeom>
            <a:avLst/>
            <a:gdLst/>
            <a:ahLst/>
            <a:cxnLst/>
            <a:rect l="l" t="t" r="r" b="b"/>
            <a:pathLst>
              <a:path w="5334000" h="414654">
                <a:moveTo>
                  <a:pt x="5264912" y="0"/>
                </a:moveTo>
                <a:lnTo>
                  <a:pt x="69087" y="0"/>
                </a:lnTo>
                <a:lnTo>
                  <a:pt x="42198" y="5437"/>
                </a:lnTo>
                <a:lnTo>
                  <a:pt x="20237" y="20256"/>
                </a:lnTo>
                <a:lnTo>
                  <a:pt x="5430" y="42219"/>
                </a:lnTo>
                <a:lnTo>
                  <a:pt x="0" y="69088"/>
                </a:lnTo>
                <a:lnTo>
                  <a:pt x="0" y="345440"/>
                </a:lnTo>
                <a:lnTo>
                  <a:pt x="5430" y="372308"/>
                </a:lnTo>
                <a:lnTo>
                  <a:pt x="20237" y="394271"/>
                </a:lnTo>
                <a:lnTo>
                  <a:pt x="42198" y="409090"/>
                </a:lnTo>
                <a:lnTo>
                  <a:pt x="69087" y="414528"/>
                </a:lnTo>
                <a:lnTo>
                  <a:pt x="5264912" y="414528"/>
                </a:lnTo>
                <a:lnTo>
                  <a:pt x="5291780" y="409090"/>
                </a:lnTo>
                <a:lnTo>
                  <a:pt x="5313743" y="394271"/>
                </a:lnTo>
                <a:lnTo>
                  <a:pt x="5328562" y="372308"/>
                </a:lnTo>
                <a:lnTo>
                  <a:pt x="5334000" y="345440"/>
                </a:lnTo>
                <a:lnTo>
                  <a:pt x="5334000" y="69088"/>
                </a:lnTo>
                <a:lnTo>
                  <a:pt x="5328562" y="42219"/>
                </a:lnTo>
                <a:lnTo>
                  <a:pt x="5313743" y="20256"/>
                </a:lnTo>
                <a:lnTo>
                  <a:pt x="5291780" y="5437"/>
                </a:lnTo>
                <a:lnTo>
                  <a:pt x="52649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1816" y="4245104"/>
            <a:ext cx="7111999" cy="414655"/>
          </a:xfrm>
          <a:custGeom>
            <a:avLst/>
            <a:gdLst/>
            <a:ahLst/>
            <a:cxnLst/>
            <a:rect l="l" t="t" r="r" b="b"/>
            <a:pathLst>
              <a:path w="5334000" h="414654">
                <a:moveTo>
                  <a:pt x="0" y="69088"/>
                </a:moveTo>
                <a:lnTo>
                  <a:pt x="5430" y="42219"/>
                </a:lnTo>
                <a:lnTo>
                  <a:pt x="20237" y="20256"/>
                </a:lnTo>
                <a:lnTo>
                  <a:pt x="42198" y="5437"/>
                </a:lnTo>
                <a:lnTo>
                  <a:pt x="69087" y="0"/>
                </a:lnTo>
                <a:lnTo>
                  <a:pt x="5264912" y="0"/>
                </a:lnTo>
                <a:lnTo>
                  <a:pt x="5291780" y="5437"/>
                </a:lnTo>
                <a:lnTo>
                  <a:pt x="5313743" y="20256"/>
                </a:lnTo>
                <a:lnTo>
                  <a:pt x="5328562" y="42219"/>
                </a:lnTo>
                <a:lnTo>
                  <a:pt x="5334000" y="69088"/>
                </a:lnTo>
                <a:lnTo>
                  <a:pt x="5334000" y="345440"/>
                </a:lnTo>
                <a:lnTo>
                  <a:pt x="5328562" y="372308"/>
                </a:lnTo>
                <a:lnTo>
                  <a:pt x="5313743" y="394271"/>
                </a:lnTo>
                <a:lnTo>
                  <a:pt x="5291780" y="409090"/>
                </a:lnTo>
                <a:lnTo>
                  <a:pt x="5264912" y="414528"/>
                </a:lnTo>
                <a:lnTo>
                  <a:pt x="69087" y="414528"/>
                </a:lnTo>
                <a:lnTo>
                  <a:pt x="42198" y="409090"/>
                </a:lnTo>
                <a:lnTo>
                  <a:pt x="20237" y="394271"/>
                </a:lnTo>
                <a:lnTo>
                  <a:pt x="5430" y="372308"/>
                </a:lnTo>
                <a:lnTo>
                  <a:pt x="0" y="345440"/>
                </a:lnTo>
                <a:lnTo>
                  <a:pt x="0" y="6908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7016" y="5648706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7016" y="5648706"/>
            <a:ext cx="10160002" cy="617220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1816" y="5442965"/>
            <a:ext cx="7111999" cy="413385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5265166" y="0"/>
                </a:moveTo>
                <a:lnTo>
                  <a:pt x="68834" y="0"/>
                </a:lnTo>
                <a:lnTo>
                  <a:pt x="42042" y="5415"/>
                </a:lnTo>
                <a:lnTo>
                  <a:pt x="20162" y="20177"/>
                </a:lnTo>
                <a:lnTo>
                  <a:pt x="5410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0" y="370961"/>
                </a:lnTo>
                <a:lnTo>
                  <a:pt x="20162" y="392841"/>
                </a:lnTo>
                <a:lnTo>
                  <a:pt x="42042" y="407593"/>
                </a:lnTo>
                <a:lnTo>
                  <a:pt x="68834" y="413004"/>
                </a:lnTo>
                <a:lnTo>
                  <a:pt x="5265166" y="413004"/>
                </a:lnTo>
                <a:lnTo>
                  <a:pt x="5291941" y="407593"/>
                </a:lnTo>
                <a:lnTo>
                  <a:pt x="5313822" y="392841"/>
                </a:lnTo>
                <a:lnTo>
                  <a:pt x="5328584" y="370961"/>
                </a:lnTo>
                <a:lnTo>
                  <a:pt x="5334000" y="344170"/>
                </a:lnTo>
                <a:lnTo>
                  <a:pt x="5334000" y="68834"/>
                </a:lnTo>
                <a:lnTo>
                  <a:pt x="5328584" y="42058"/>
                </a:lnTo>
                <a:lnTo>
                  <a:pt x="5313822" y="20177"/>
                </a:lnTo>
                <a:lnTo>
                  <a:pt x="5291941" y="5415"/>
                </a:lnTo>
                <a:lnTo>
                  <a:pt x="52651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21816" y="5442965"/>
            <a:ext cx="7111999" cy="413385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0" y="68834"/>
                </a:moveTo>
                <a:lnTo>
                  <a:pt x="5410" y="42058"/>
                </a:lnTo>
                <a:lnTo>
                  <a:pt x="20162" y="20177"/>
                </a:lnTo>
                <a:lnTo>
                  <a:pt x="42042" y="5415"/>
                </a:lnTo>
                <a:lnTo>
                  <a:pt x="68834" y="0"/>
                </a:lnTo>
                <a:lnTo>
                  <a:pt x="5265166" y="0"/>
                </a:lnTo>
                <a:lnTo>
                  <a:pt x="5291941" y="5415"/>
                </a:lnTo>
                <a:lnTo>
                  <a:pt x="5313822" y="20177"/>
                </a:lnTo>
                <a:lnTo>
                  <a:pt x="5328584" y="42058"/>
                </a:lnTo>
                <a:lnTo>
                  <a:pt x="5334000" y="68834"/>
                </a:lnTo>
                <a:lnTo>
                  <a:pt x="5334000" y="344170"/>
                </a:lnTo>
                <a:lnTo>
                  <a:pt x="5328584" y="370961"/>
                </a:lnTo>
                <a:lnTo>
                  <a:pt x="5313822" y="392841"/>
                </a:lnTo>
                <a:lnTo>
                  <a:pt x="5291941" y="407593"/>
                </a:lnTo>
                <a:lnTo>
                  <a:pt x="5265166" y="413004"/>
                </a:lnTo>
                <a:lnTo>
                  <a:pt x="68834" y="413004"/>
                </a:lnTo>
                <a:lnTo>
                  <a:pt x="42042" y="407593"/>
                </a:lnTo>
                <a:lnTo>
                  <a:pt x="20162" y="392841"/>
                </a:lnTo>
                <a:lnTo>
                  <a:pt x="5410" y="370961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51611" y="2003880"/>
            <a:ext cx="11814810" cy="4217696"/>
          </a:xfrm>
          <a:prstGeom prst="rect">
            <a:avLst/>
          </a:prstGeom>
        </p:spPr>
        <p:txBody>
          <a:bodyPr vert="horz" wrap="square" lIns="0" tIns="138306" rIns="0" bIns="0" rtlCol="0">
            <a:spAutoFit/>
          </a:bodyPr>
          <a:lstStyle/>
          <a:p>
            <a:pPr marL="15114">
              <a:spcBef>
                <a:spcPts val="1088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left:</a:t>
            </a:r>
            <a:endParaRPr dirty="0">
              <a:latin typeface="Arial"/>
              <a:cs typeface="Arial"/>
            </a:endParaRPr>
          </a:p>
          <a:p>
            <a:pPr marL="390734" indent="-204815">
              <a:spcBef>
                <a:spcPts val="857"/>
              </a:spcBef>
              <a:buChar char="•"/>
              <a:tabLst>
                <a:tab pos="391491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trong ô về </a:t>
            </a:r>
            <a:r>
              <a:rPr sz="1900" spc="-11" dirty="0">
                <a:latin typeface="Arial"/>
                <a:cs typeface="Arial"/>
              </a:rPr>
              <a:t>bên </a:t>
            </a:r>
            <a:r>
              <a:rPr sz="1900" spc="-5" dirty="0">
                <a:latin typeface="Arial"/>
                <a:cs typeface="Arial"/>
              </a:rPr>
              <a:t>trái, </a:t>
            </a:r>
            <a:r>
              <a:rPr sz="1900" spc="-11" dirty="0">
                <a:latin typeface="Arial"/>
                <a:cs typeface="Arial"/>
              </a:rPr>
              <a:t>đây </a:t>
            </a:r>
            <a:r>
              <a:rPr sz="1900" spc="-5" dirty="0">
                <a:latin typeface="Arial"/>
                <a:cs typeface="Arial"/>
              </a:rPr>
              <a:t>là giá trị mặc</a:t>
            </a:r>
            <a:r>
              <a:rPr sz="1900" spc="95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định.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9"/>
              </a:spcBef>
              <a:buFont typeface="Arial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 marL="28720">
              <a:spcBef>
                <a:spcPts val="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center:</a:t>
            </a:r>
            <a:endParaRPr dirty="0">
              <a:latin typeface="Arial"/>
              <a:cs typeface="Arial"/>
            </a:endParaRPr>
          </a:p>
          <a:p>
            <a:pPr marL="390734" indent="-204815">
              <a:lnSpc>
                <a:spcPts val="2130"/>
              </a:lnSpc>
              <a:spcBef>
                <a:spcPts val="928"/>
              </a:spcBef>
              <a:buChar char="•"/>
              <a:tabLst>
                <a:tab pos="391491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trong ô vào giữa, </a:t>
            </a:r>
            <a:r>
              <a:rPr sz="1900" spc="-11" dirty="0">
                <a:latin typeface="Arial"/>
                <a:cs typeface="Arial"/>
              </a:rPr>
              <a:t>đây </a:t>
            </a:r>
            <a:r>
              <a:rPr sz="1900" spc="-5" dirty="0">
                <a:latin typeface="Arial"/>
                <a:cs typeface="Arial"/>
              </a:rPr>
              <a:t>là giá trị mặc định khi </a:t>
            </a:r>
            <a:r>
              <a:rPr sz="1900" spc="-11" dirty="0" err="1">
                <a:latin typeface="Arial"/>
                <a:cs typeface="Arial"/>
              </a:rPr>
              <a:t>dùng</a:t>
            </a:r>
            <a:r>
              <a:rPr sz="1900" spc="106" dirty="0">
                <a:latin typeface="Arial"/>
                <a:cs typeface="Arial"/>
              </a:rPr>
              <a:t> </a:t>
            </a:r>
            <a:r>
              <a:rPr sz="1900" spc="-5" dirty="0" err="1">
                <a:latin typeface="Arial"/>
                <a:cs typeface="Arial"/>
              </a:rPr>
              <a:t>thể</a:t>
            </a:r>
            <a:r>
              <a:rPr lang="vi-VN" sz="1900" dirty="0">
                <a:latin typeface="Arial"/>
                <a:cs typeface="Arial"/>
              </a:rPr>
              <a:t> </a:t>
            </a:r>
            <a:endParaRPr lang="vi-VN" sz="1900" dirty="0">
              <a:latin typeface="Arial"/>
              <a:cs typeface="Arial"/>
            </a:endParaRPr>
          </a:p>
          <a:p>
            <a:pPr marL="185919">
              <a:lnSpc>
                <a:spcPts val="2130"/>
              </a:lnSpc>
              <a:spcBef>
                <a:spcPts val="928"/>
              </a:spcBef>
              <a:tabLst>
                <a:tab pos="391491" algn="l"/>
              </a:tabLst>
            </a:pPr>
            <a:r>
              <a:rPr sz="1900" spc="-5" dirty="0">
                <a:latin typeface="Arial"/>
                <a:cs typeface="Arial"/>
              </a:rPr>
              <a:t>&lt;</a:t>
            </a:r>
            <a:r>
              <a:rPr sz="1900" spc="-5" dirty="0" err="1">
                <a:latin typeface="Arial"/>
                <a:cs typeface="Arial"/>
              </a:rPr>
              <a:t>th</a:t>
            </a:r>
            <a:r>
              <a:rPr sz="1900" spc="-5" dirty="0">
                <a:latin typeface="Arial"/>
                <a:cs typeface="Arial"/>
              </a:rPr>
              <a:t>&gt;.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dirty="0">
              <a:latin typeface="Times New Roman"/>
              <a:cs typeface="Times New Roman"/>
            </a:endParaRPr>
          </a:p>
          <a:p>
            <a:pPr marL="17382">
              <a:spcBef>
                <a:spcPts val="5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right:</a:t>
            </a:r>
            <a:endParaRPr dirty="0">
              <a:latin typeface="Arial"/>
              <a:cs typeface="Arial"/>
            </a:endParaRPr>
          </a:p>
          <a:p>
            <a:pPr marL="390734" indent="-204815">
              <a:spcBef>
                <a:spcPts val="1321"/>
              </a:spcBef>
              <a:buChar char="•"/>
              <a:tabLst>
                <a:tab pos="391491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trong ô về </a:t>
            </a:r>
            <a:r>
              <a:rPr sz="1900" spc="-11" dirty="0">
                <a:latin typeface="Arial"/>
                <a:cs typeface="Arial"/>
              </a:rPr>
              <a:t>bên</a:t>
            </a:r>
            <a:r>
              <a:rPr sz="1900" spc="1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phải.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65"/>
              </a:spcBef>
              <a:buFont typeface="Arial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 marL="17382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justify:</a:t>
            </a:r>
            <a:endParaRPr dirty="0">
              <a:latin typeface="Arial"/>
              <a:cs typeface="Arial"/>
            </a:endParaRPr>
          </a:p>
          <a:p>
            <a:pPr marL="390734" indent="-204815">
              <a:spcBef>
                <a:spcPts val="1327"/>
              </a:spcBef>
              <a:buChar char="•"/>
              <a:tabLst>
                <a:tab pos="391491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trong ô đề theo 2</a:t>
            </a:r>
            <a:r>
              <a:rPr sz="1900" spc="41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cạnh.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2099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45804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24" dirty="0"/>
              <a:t>NGANG</a:t>
            </a:r>
            <a:r>
              <a:rPr lang="vi-VN" spc="-71" dirty="0"/>
              <a:t> </a:t>
            </a:r>
            <a:r>
              <a:rPr lang="vi-VN" spc="-5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9" y="876181"/>
            <a:ext cx="7685192" cy="5264466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thiết lập lề ngang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kiểu text-align trong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885765">
              <a:spcBef>
                <a:spcPts val="1910"/>
              </a:spcBef>
            </a:pPr>
            <a:r>
              <a:rPr sz="1600" spc="-5" dirty="0">
                <a:latin typeface="Courier New"/>
                <a:cs typeface="Courier New"/>
              </a:rPr>
              <a:t>&lt;!DOCTYPE HTML&gt;</a:t>
            </a:r>
            <a:endParaRPr sz="1600">
              <a:latin typeface="Courier New"/>
              <a:cs typeface="Courier New"/>
            </a:endParaRPr>
          </a:p>
          <a:p>
            <a:pPr marL="88576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>
              <a:latin typeface="Courier New"/>
              <a:cs typeface="Courier New"/>
            </a:endParaRPr>
          </a:p>
          <a:p>
            <a:pPr marL="1175982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>
              <a:latin typeface="Courier New"/>
              <a:cs typeface="Courier New"/>
            </a:endParaRPr>
          </a:p>
          <a:p>
            <a:pPr marL="1466200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&lt;title&gt;Automobile Gallery&lt;/title&gt;</a:t>
            </a:r>
            <a:endParaRPr sz="1600">
              <a:latin typeface="Courier New"/>
              <a:cs typeface="Courier New"/>
            </a:endParaRPr>
          </a:p>
          <a:p>
            <a:pPr marL="1175982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>
              <a:latin typeface="Courier New"/>
              <a:cs typeface="Courier New"/>
            </a:endParaRPr>
          </a:p>
          <a:p>
            <a:pPr marL="1175982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>
              <a:latin typeface="Courier New"/>
              <a:cs typeface="Courier New"/>
            </a:endParaRPr>
          </a:p>
          <a:p>
            <a:pPr marL="146620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&lt;table border=”1”&gt;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&lt;th&gt;Sr.No.&lt;/th&gt;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&lt;th&gt;Medicine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Name&lt;/th&gt;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&lt;th&gt;Price&lt;/th&gt;</a:t>
            </a:r>
            <a:endParaRPr sz="1600">
              <a:latin typeface="Courier New"/>
              <a:cs typeface="Courier New"/>
            </a:endParaRPr>
          </a:p>
          <a:p>
            <a:pPr marL="1466200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>
              <a:latin typeface="Courier New"/>
              <a:cs typeface="Courier New"/>
            </a:endParaRPr>
          </a:p>
          <a:p>
            <a:pPr marL="1466200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&lt;tr style=”text-align: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center;”&gt;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&lt;td&gt;1&lt;/td&gt;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&lt;td&gt;Captopril&lt;/td&gt;</a:t>
            </a:r>
            <a:endParaRPr sz="1600">
              <a:latin typeface="Courier New"/>
              <a:cs typeface="Courier New"/>
            </a:endParaRPr>
          </a:p>
          <a:p>
            <a:pPr marL="1756415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&lt;td&gt;12.45&lt;/td&gt;</a:t>
            </a:r>
            <a:endParaRPr sz="1600">
              <a:latin typeface="Courier New"/>
              <a:cs typeface="Courier New"/>
            </a:endParaRPr>
          </a:p>
          <a:p>
            <a:pPr marL="1466200">
              <a:spcBef>
                <a:spcPts val="41"/>
              </a:spcBef>
            </a:pPr>
            <a:r>
              <a:rPr sz="1600" dirty="0">
                <a:latin typeface="Courier New"/>
                <a:cs typeface="Courier New"/>
              </a:rPr>
              <a:t>&lt;/tr&gt;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824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45804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24" dirty="0"/>
              <a:t>NGANG</a:t>
            </a:r>
            <a:r>
              <a:rPr lang="vi-VN" spc="-71" dirty="0"/>
              <a:t> </a:t>
            </a:r>
            <a:r>
              <a:rPr lang="vi-VN" spc="-5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29393" y="1429259"/>
            <a:ext cx="5894493" cy="387966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594793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 style=”text-align: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center;”&gt;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&lt;td&gt;2&lt;/td&gt;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65"/>
              </a:spcBef>
            </a:pPr>
            <a:r>
              <a:rPr sz="1900" spc="-5" dirty="0">
                <a:latin typeface="Courier New"/>
                <a:cs typeface="Courier New"/>
              </a:rPr>
              <a:t>&lt;td&gt;Ceftriaxone&lt;/td&gt;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&lt;td&gt;6.94&lt;/td&gt;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&lt;tr style=”text-align: center;”&gt;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&lt;td&gt;3&lt;/td&gt;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&lt;td&gt;Ciprofloxacin&lt;/td&gt;</a:t>
            </a:r>
            <a:endParaRPr sz="1900">
              <a:latin typeface="Courier New"/>
              <a:cs typeface="Courier New"/>
            </a:endParaRPr>
          </a:p>
          <a:p>
            <a:pPr marL="885010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&lt;td&gt;56.21&lt;/td&gt;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3480334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42173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49501"/>
            <a:ext cx="458046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24" dirty="0"/>
              <a:t>NGANG</a:t>
            </a:r>
            <a:r>
              <a:rPr lang="vi-VN" spc="-71" dirty="0"/>
              <a:t> </a:t>
            </a:r>
            <a:r>
              <a:rPr lang="vi-VN" spc="-5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28295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2" y="1524000"/>
            <a:ext cx="5486400" cy="36911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952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49501"/>
            <a:ext cx="39183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5" dirty="0"/>
              <a:t>DỌC</a:t>
            </a:r>
            <a:r>
              <a:rPr lang="vi-VN" spc="-71" dirty="0"/>
              <a:t> </a:t>
            </a:r>
            <a:r>
              <a:rPr lang="vi-VN" spc="-5" dirty="0"/>
              <a:t>1-4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15416" y="2177795"/>
            <a:ext cx="10160002" cy="603886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3"/>
                </a:moveTo>
                <a:lnTo>
                  <a:pt x="7620000" y="603503"/>
                </a:lnTo>
                <a:lnTo>
                  <a:pt x="7620000" y="0"/>
                </a:lnTo>
                <a:lnTo>
                  <a:pt x="0" y="0"/>
                </a:lnTo>
                <a:lnTo>
                  <a:pt x="0" y="603503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5416" y="2177795"/>
            <a:ext cx="10160002" cy="603886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3"/>
                </a:moveTo>
                <a:lnTo>
                  <a:pt x="7620000" y="603503"/>
                </a:lnTo>
                <a:lnTo>
                  <a:pt x="7620000" y="0"/>
                </a:lnTo>
                <a:lnTo>
                  <a:pt x="0" y="0"/>
                </a:lnTo>
                <a:lnTo>
                  <a:pt x="0" y="60350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0215" y="2034539"/>
            <a:ext cx="6986694" cy="335280"/>
          </a:xfrm>
          <a:custGeom>
            <a:avLst/>
            <a:gdLst/>
            <a:ahLst/>
            <a:cxnLst/>
            <a:rect l="l" t="t" r="r" b="b"/>
            <a:pathLst>
              <a:path w="5240020" h="335280">
                <a:moveTo>
                  <a:pt x="5183632" y="0"/>
                </a:moveTo>
                <a:lnTo>
                  <a:pt x="55879" y="0"/>
                </a:lnTo>
                <a:lnTo>
                  <a:pt x="34129" y="4391"/>
                </a:lnTo>
                <a:lnTo>
                  <a:pt x="16367" y="16367"/>
                </a:lnTo>
                <a:lnTo>
                  <a:pt x="4391" y="34129"/>
                </a:lnTo>
                <a:lnTo>
                  <a:pt x="0" y="55879"/>
                </a:lnTo>
                <a:lnTo>
                  <a:pt x="0" y="279400"/>
                </a:lnTo>
                <a:lnTo>
                  <a:pt x="4391" y="301150"/>
                </a:lnTo>
                <a:lnTo>
                  <a:pt x="16367" y="318912"/>
                </a:lnTo>
                <a:lnTo>
                  <a:pt x="34129" y="330888"/>
                </a:lnTo>
                <a:lnTo>
                  <a:pt x="55879" y="335279"/>
                </a:lnTo>
                <a:lnTo>
                  <a:pt x="5183632" y="335279"/>
                </a:lnTo>
                <a:lnTo>
                  <a:pt x="5205382" y="330888"/>
                </a:lnTo>
                <a:lnTo>
                  <a:pt x="5223144" y="318912"/>
                </a:lnTo>
                <a:lnTo>
                  <a:pt x="5235120" y="301150"/>
                </a:lnTo>
                <a:lnTo>
                  <a:pt x="5239512" y="279400"/>
                </a:lnTo>
                <a:lnTo>
                  <a:pt x="5239512" y="55879"/>
                </a:lnTo>
                <a:lnTo>
                  <a:pt x="5235120" y="34129"/>
                </a:lnTo>
                <a:lnTo>
                  <a:pt x="5223144" y="16367"/>
                </a:lnTo>
                <a:lnTo>
                  <a:pt x="5205382" y="4391"/>
                </a:lnTo>
                <a:lnTo>
                  <a:pt x="51836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0215" y="2045969"/>
            <a:ext cx="6986694" cy="335280"/>
          </a:xfrm>
          <a:custGeom>
            <a:avLst/>
            <a:gdLst/>
            <a:ahLst/>
            <a:cxnLst/>
            <a:rect l="l" t="t" r="r" b="b"/>
            <a:pathLst>
              <a:path w="5240020" h="335280">
                <a:moveTo>
                  <a:pt x="0" y="55879"/>
                </a:moveTo>
                <a:lnTo>
                  <a:pt x="4391" y="34129"/>
                </a:lnTo>
                <a:lnTo>
                  <a:pt x="16367" y="16367"/>
                </a:lnTo>
                <a:lnTo>
                  <a:pt x="34129" y="4391"/>
                </a:lnTo>
                <a:lnTo>
                  <a:pt x="55879" y="0"/>
                </a:lnTo>
                <a:lnTo>
                  <a:pt x="5183632" y="0"/>
                </a:lnTo>
                <a:lnTo>
                  <a:pt x="5205382" y="4391"/>
                </a:lnTo>
                <a:lnTo>
                  <a:pt x="5223144" y="16367"/>
                </a:lnTo>
                <a:lnTo>
                  <a:pt x="5235120" y="34129"/>
                </a:lnTo>
                <a:lnTo>
                  <a:pt x="5239512" y="55879"/>
                </a:lnTo>
                <a:lnTo>
                  <a:pt x="5239512" y="279400"/>
                </a:lnTo>
                <a:lnTo>
                  <a:pt x="5235120" y="301150"/>
                </a:lnTo>
                <a:lnTo>
                  <a:pt x="5223144" y="318912"/>
                </a:lnTo>
                <a:lnTo>
                  <a:pt x="5205382" y="330888"/>
                </a:lnTo>
                <a:lnTo>
                  <a:pt x="5183632" y="335279"/>
                </a:lnTo>
                <a:lnTo>
                  <a:pt x="55879" y="335279"/>
                </a:lnTo>
                <a:lnTo>
                  <a:pt x="34129" y="330888"/>
                </a:lnTo>
                <a:lnTo>
                  <a:pt x="16367" y="318912"/>
                </a:lnTo>
                <a:lnTo>
                  <a:pt x="4391" y="301150"/>
                </a:lnTo>
                <a:lnTo>
                  <a:pt x="0" y="279400"/>
                </a:lnTo>
                <a:lnTo>
                  <a:pt x="0" y="558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5416" y="3083815"/>
            <a:ext cx="10160002" cy="605154"/>
          </a:xfrm>
          <a:custGeom>
            <a:avLst/>
            <a:gdLst/>
            <a:ahLst/>
            <a:cxnLst/>
            <a:rect l="l" t="t" r="r" b="b"/>
            <a:pathLst>
              <a:path w="7620000" h="605154">
                <a:moveTo>
                  <a:pt x="0" y="605028"/>
                </a:moveTo>
                <a:lnTo>
                  <a:pt x="7620000" y="605028"/>
                </a:lnTo>
                <a:lnTo>
                  <a:pt x="762000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5416" y="3083815"/>
            <a:ext cx="10160002" cy="605154"/>
          </a:xfrm>
          <a:custGeom>
            <a:avLst/>
            <a:gdLst/>
            <a:ahLst/>
            <a:cxnLst/>
            <a:rect l="l" t="t" r="r" b="b"/>
            <a:pathLst>
              <a:path w="7620000" h="605154">
                <a:moveTo>
                  <a:pt x="0" y="605028"/>
                </a:moveTo>
                <a:lnTo>
                  <a:pt x="7620000" y="605028"/>
                </a:lnTo>
                <a:lnTo>
                  <a:pt x="762000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6472" y="2954274"/>
            <a:ext cx="6984154" cy="338455"/>
          </a:xfrm>
          <a:custGeom>
            <a:avLst/>
            <a:gdLst/>
            <a:ahLst/>
            <a:cxnLst/>
            <a:rect l="l" t="t" r="r" b="b"/>
            <a:pathLst>
              <a:path w="5238115" h="338454">
                <a:moveTo>
                  <a:pt x="5181600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5181600" y="338327"/>
                </a:lnTo>
                <a:lnTo>
                  <a:pt x="5203537" y="333892"/>
                </a:lnTo>
                <a:lnTo>
                  <a:pt x="5221462" y="321802"/>
                </a:lnTo>
                <a:lnTo>
                  <a:pt x="5233552" y="303877"/>
                </a:lnTo>
                <a:lnTo>
                  <a:pt x="5237988" y="281939"/>
                </a:lnTo>
                <a:lnTo>
                  <a:pt x="5237988" y="56387"/>
                </a:lnTo>
                <a:lnTo>
                  <a:pt x="5233552" y="34450"/>
                </a:lnTo>
                <a:lnTo>
                  <a:pt x="5221462" y="16525"/>
                </a:lnTo>
                <a:lnTo>
                  <a:pt x="5203537" y="4435"/>
                </a:lnTo>
                <a:lnTo>
                  <a:pt x="51816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6472" y="2954274"/>
            <a:ext cx="6984154" cy="338455"/>
          </a:xfrm>
          <a:custGeom>
            <a:avLst/>
            <a:gdLst/>
            <a:ahLst/>
            <a:cxnLst/>
            <a:rect l="l" t="t" r="r" b="b"/>
            <a:pathLst>
              <a:path w="5238115" h="338454">
                <a:moveTo>
                  <a:pt x="0" y="56387"/>
                </a:moveTo>
                <a:lnTo>
                  <a:pt x="4431" y="34450"/>
                </a:lnTo>
                <a:lnTo>
                  <a:pt x="16516" y="16525"/>
                </a:lnTo>
                <a:lnTo>
                  <a:pt x="34440" y="4435"/>
                </a:lnTo>
                <a:lnTo>
                  <a:pt x="56387" y="0"/>
                </a:lnTo>
                <a:lnTo>
                  <a:pt x="5181600" y="0"/>
                </a:lnTo>
                <a:lnTo>
                  <a:pt x="5203537" y="4435"/>
                </a:lnTo>
                <a:lnTo>
                  <a:pt x="5221462" y="16525"/>
                </a:lnTo>
                <a:lnTo>
                  <a:pt x="5233552" y="34450"/>
                </a:lnTo>
                <a:lnTo>
                  <a:pt x="5237988" y="56387"/>
                </a:lnTo>
                <a:lnTo>
                  <a:pt x="5237988" y="281939"/>
                </a:lnTo>
                <a:lnTo>
                  <a:pt x="5233552" y="303877"/>
                </a:lnTo>
                <a:lnTo>
                  <a:pt x="5221462" y="321802"/>
                </a:lnTo>
                <a:lnTo>
                  <a:pt x="5203537" y="333892"/>
                </a:lnTo>
                <a:lnTo>
                  <a:pt x="5181600" y="338327"/>
                </a:lnTo>
                <a:lnTo>
                  <a:pt x="56387" y="338327"/>
                </a:lnTo>
                <a:lnTo>
                  <a:pt x="34440" y="333892"/>
                </a:lnTo>
                <a:lnTo>
                  <a:pt x="16516" y="321802"/>
                </a:lnTo>
                <a:lnTo>
                  <a:pt x="4431" y="303877"/>
                </a:lnTo>
                <a:lnTo>
                  <a:pt x="0" y="281939"/>
                </a:lnTo>
                <a:lnTo>
                  <a:pt x="0" y="563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5416" y="4069078"/>
            <a:ext cx="10160002" cy="603886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4"/>
                </a:moveTo>
                <a:lnTo>
                  <a:pt x="7620000" y="603504"/>
                </a:lnTo>
                <a:lnTo>
                  <a:pt x="7620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5416" y="4080508"/>
            <a:ext cx="10160002" cy="603886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4"/>
                </a:moveTo>
                <a:lnTo>
                  <a:pt x="7620000" y="603504"/>
                </a:lnTo>
                <a:lnTo>
                  <a:pt x="7620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0215" y="3865626"/>
            <a:ext cx="7111999" cy="384175"/>
          </a:xfrm>
          <a:custGeom>
            <a:avLst/>
            <a:gdLst/>
            <a:ahLst/>
            <a:cxnLst/>
            <a:rect l="l" t="t" r="r" b="b"/>
            <a:pathLst>
              <a:path w="5334000" h="384175">
                <a:moveTo>
                  <a:pt x="5269992" y="0"/>
                </a:moveTo>
                <a:lnTo>
                  <a:pt x="64007" y="0"/>
                </a:lnTo>
                <a:lnTo>
                  <a:pt x="39095" y="5036"/>
                </a:lnTo>
                <a:lnTo>
                  <a:pt x="18749" y="18764"/>
                </a:lnTo>
                <a:lnTo>
                  <a:pt x="5030" y="39112"/>
                </a:lnTo>
                <a:lnTo>
                  <a:pt x="0" y="64007"/>
                </a:lnTo>
                <a:lnTo>
                  <a:pt x="0" y="320039"/>
                </a:lnTo>
                <a:lnTo>
                  <a:pt x="5030" y="344935"/>
                </a:lnTo>
                <a:lnTo>
                  <a:pt x="18749" y="365283"/>
                </a:lnTo>
                <a:lnTo>
                  <a:pt x="39095" y="379011"/>
                </a:lnTo>
                <a:lnTo>
                  <a:pt x="64007" y="384047"/>
                </a:lnTo>
                <a:lnTo>
                  <a:pt x="5269992" y="384047"/>
                </a:lnTo>
                <a:lnTo>
                  <a:pt x="5294887" y="379011"/>
                </a:lnTo>
                <a:lnTo>
                  <a:pt x="5315235" y="365283"/>
                </a:lnTo>
                <a:lnTo>
                  <a:pt x="5328963" y="344935"/>
                </a:lnTo>
                <a:lnTo>
                  <a:pt x="5334000" y="320039"/>
                </a:lnTo>
                <a:lnTo>
                  <a:pt x="5334000" y="64007"/>
                </a:lnTo>
                <a:lnTo>
                  <a:pt x="5328963" y="39112"/>
                </a:lnTo>
                <a:lnTo>
                  <a:pt x="5315235" y="18764"/>
                </a:lnTo>
                <a:lnTo>
                  <a:pt x="5294887" y="5036"/>
                </a:lnTo>
                <a:lnTo>
                  <a:pt x="526999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20215" y="3865626"/>
            <a:ext cx="7111999" cy="384175"/>
          </a:xfrm>
          <a:custGeom>
            <a:avLst/>
            <a:gdLst/>
            <a:ahLst/>
            <a:cxnLst/>
            <a:rect l="l" t="t" r="r" b="b"/>
            <a:pathLst>
              <a:path w="5334000" h="384175">
                <a:moveTo>
                  <a:pt x="0" y="64007"/>
                </a:moveTo>
                <a:lnTo>
                  <a:pt x="5030" y="39112"/>
                </a:lnTo>
                <a:lnTo>
                  <a:pt x="18749" y="18764"/>
                </a:lnTo>
                <a:lnTo>
                  <a:pt x="39095" y="5036"/>
                </a:lnTo>
                <a:lnTo>
                  <a:pt x="64007" y="0"/>
                </a:lnTo>
                <a:lnTo>
                  <a:pt x="5269992" y="0"/>
                </a:lnTo>
                <a:lnTo>
                  <a:pt x="5294887" y="5036"/>
                </a:lnTo>
                <a:lnTo>
                  <a:pt x="5315235" y="18764"/>
                </a:lnTo>
                <a:lnTo>
                  <a:pt x="5328963" y="39112"/>
                </a:lnTo>
                <a:lnTo>
                  <a:pt x="5334000" y="64007"/>
                </a:lnTo>
                <a:lnTo>
                  <a:pt x="5334000" y="320039"/>
                </a:lnTo>
                <a:lnTo>
                  <a:pt x="5328963" y="344935"/>
                </a:lnTo>
                <a:lnTo>
                  <a:pt x="5315235" y="365283"/>
                </a:lnTo>
                <a:lnTo>
                  <a:pt x="5294887" y="379011"/>
                </a:lnTo>
                <a:lnTo>
                  <a:pt x="5269992" y="384047"/>
                </a:lnTo>
                <a:lnTo>
                  <a:pt x="64007" y="384047"/>
                </a:lnTo>
                <a:lnTo>
                  <a:pt x="39095" y="379011"/>
                </a:lnTo>
                <a:lnTo>
                  <a:pt x="18749" y="365283"/>
                </a:lnTo>
                <a:lnTo>
                  <a:pt x="5030" y="344935"/>
                </a:lnTo>
                <a:lnTo>
                  <a:pt x="0" y="320039"/>
                </a:lnTo>
                <a:lnTo>
                  <a:pt x="0" y="640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1500" y="684785"/>
            <a:ext cx="10839873" cy="5862878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39375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Người dùng có thể căn </a:t>
            </a:r>
            <a:r>
              <a:rPr spc="-5" dirty="0">
                <a:latin typeface="Calibri"/>
                <a:cs typeface="Calibri"/>
              </a:rPr>
              <a:t>chỉnh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chiều dọc vị trí </a:t>
            </a:r>
            <a:r>
              <a:rPr spc="5" dirty="0">
                <a:latin typeface="Calibri"/>
                <a:cs typeface="Calibri"/>
              </a:rPr>
              <a:t>của dữ </a:t>
            </a:r>
            <a:r>
              <a:rPr dirty="0">
                <a:latin typeface="Calibri"/>
                <a:cs typeface="Calibri"/>
              </a:rPr>
              <a:t>liệu trước đó bằng cách 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valign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-5" dirty="0">
                <a:latin typeface="Calibri"/>
                <a:cs typeface="Calibri"/>
              </a:rPr>
              <a:t>ngăn </a:t>
            </a:r>
            <a:r>
              <a:rPr dirty="0">
                <a:latin typeface="Calibri"/>
                <a:cs typeface="Calibri"/>
              </a:rPr>
              <a:t>cấm 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valign.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1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giá trị có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có của sự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theo chiều </a:t>
            </a:r>
            <a:r>
              <a:rPr dirty="0">
                <a:latin typeface="Calibri"/>
                <a:cs typeface="Calibri"/>
              </a:rPr>
              <a:t>dọc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764087">
              <a:spcBef>
                <a:spcPts val="602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top:</a:t>
            </a:r>
            <a:endParaRPr>
              <a:latin typeface="Arial"/>
              <a:cs typeface="Arial"/>
            </a:endParaRPr>
          </a:p>
          <a:p>
            <a:pPr marL="1141215" lvl="1" indent="-204815">
              <a:spcBef>
                <a:spcPts val="697"/>
              </a:spcBef>
              <a:buChar char="•"/>
              <a:tabLst>
                <a:tab pos="1141972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lên </a:t>
            </a:r>
            <a:r>
              <a:rPr sz="1900" spc="-11" dirty="0">
                <a:latin typeface="Arial"/>
                <a:cs typeface="Arial"/>
              </a:rPr>
              <a:t>phía </a:t>
            </a:r>
            <a:r>
              <a:rPr sz="1900" spc="-5" dirty="0">
                <a:latin typeface="Arial"/>
                <a:cs typeface="Arial"/>
              </a:rPr>
              <a:t>đỉnh của</a:t>
            </a:r>
            <a:r>
              <a:rPr sz="1900" spc="1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ô.</a:t>
            </a:r>
            <a:endParaRPr sz="1900">
              <a:latin typeface="Arial"/>
              <a:cs typeface="Arial"/>
            </a:endParaRPr>
          </a:p>
          <a:p>
            <a:pPr lvl="1">
              <a:spcBef>
                <a:spcPts val="5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777690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middle:</a:t>
            </a:r>
            <a:endParaRPr>
              <a:latin typeface="Arial"/>
              <a:cs typeface="Arial"/>
            </a:endParaRPr>
          </a:p>
          <a:p>
            <a:pPr marL="1141215" lvl="1" indent="-204815">
              <a:spcBef>
                <a:spcPts val="762"/>
              </a:spcBef>
              <a:buChar char="•"/>
              <a:tabLst>
                <a:tab pos="1141972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vào giữa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ô.</a:t>
            </a:r>
            <a:endParaRPr sz="1900">
              <a:latin typeface="Arial"/>
              <a:cs typeface="Arial"/>
            </a:endParaRPr>
          </a:p>
          <a:p>
            <a:pPr lvl="1">
              <a:spcBef>
                <a:spcPts val="24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767109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bottom:</a:t>
            </a:r>
            <a:endParaRPr>
              <a:latin typeface="Arial"/>
              <a:cs typeface="Arial"/>
            </a:endParaRPr>
          </a:p>
          <a:p>
            <a:pPr marL="1141215" lvl="1" indent="-204815">
              <a:spcBef>
                <a:spcPts val="1131"/>
              </a:spcBef>
              <a:buChar char="•"/>
              <a:tabLst>
                <a:tab pos="1141972" algn="l"/>
              </a:tabLst>
            </a:pPr>
            <a:r>
              <a:rPr sz="1900" spc="-11" dirty="0">
                <a:latin typeface="Arial"/>
                <a:cs typeface="Arial"/>
              </a:rPr>
              <a:t>Căn </a:t>
            </a:r>
            <a:r>
              <a:rPr sz="1900" spc="-5" dirty="0">
                <a:latin typeface="Arial"/>
                <a:cs typeface="Arial"/>
              </a:rPr>
              <a:t>dữ liệu vào </a:t>
            </a:r>
            <a:r>
              <a:rPr sz="1900" spc="-11" dirty="0">
                <a:latin typeface="Arial"/>
                <a:cs typeface="Arial"/>
              </a:rPr>
              <a:t>đáy </a:t>
            </a:r>
            <a:r>
              <a:rPr sz="1900" spc="-5" dirty="0">
                <a:latin typeface="Arial"/>
                <a:cs typeface="Arial"/>
              </a:rPr>
              <a:t>của</a:t>
            </a:r>
            <a:r>
              <a:rPr sz="1900" spc="1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ô.</a:t>
            </a:r>
            <a:endParaRPr sz="19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lvl="1">
              <a:spcBef>
                <a:spcPts val="30"/>
              </a:spcBef>
              <a:buFont typeface="Arial"/>
              <a:buChar char="•"/>
            </a:pPr>
            <a:endParaRPr sz="19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thiết lập lề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kiểu text-align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vertical align trong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607"/>
              </a:lnSpc>
              <a:spcBef>
                <a:spcPts val="1541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522996" marR="6047">
              <a:lnSpc>
                <a:spcPct val="70800"/>
              </a:lnSpc>
              <a:spcBef>
                <a:spcPts val="733"/>
              </a:spcBef>
            </a:pPr>
            <a:r>
              <a:rPr sz="1600" spc="5" dirty="0">
                <a:latin typeface="Courier New"/>
                <a:cs typeface="Courier New"/>
              </a:rPr>
              <a:t>&lt;td </a:t>
            </a:r>
            <a:r>
              <a:rPr sz="1600" dirty="0">
                <a:latin typeface="Courier New"/>
                <a:cs typeface="Courier New"/>
              </a:rPr>
              <a:t>style= </a:t>
            </a:r>
            <a:r>
              <a:rPr sz="1600" spc="5" dirty="0">
                <a:latin typeface="Courier New"/>
                <a:cs typeface="Courier New"/>
              </a:rPr>
              <a:t>“text </a:t>
            </a:r>
            <a:r>
              <a:rPr sz="1600" dirty="0">
                <a:latin typeface="Courier New"/>
                <a:cs typeface="Courier New"/>
              </a:rPr>
              <a:t>align: center; vertical align: middle”&gt;  Aptech Web </a:t>
            </a:r>
            <a:r>
              <a:rPr sz="1600" spc="5" dirty="0">
                <a:latin typeface="Courier New"/>
                <a:cs typeface="Courier New"/>
              </a:rPr>
              <a:t>site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&lt;/a&gt;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4757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1521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84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6" y="910400"/>
            <a:ext cx="5535506" cy="2134091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-54" dirty="0">
                <a:latin typeface="Calibri"/>
                <a:cs typeface="Calibri"/>
              </a:rPr>
              <a:t>Tạo </a:t>
            </a:r>
            <a:r>
              <a:rPr sz="2400" spc="-11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định dạng</a:t>
            </a:r>
            <a:r>
              <a:rPr sz="2400" spc="9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bảng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Kích </a:t>
            </a:r>
            <a:r>
              <a:rPr sz="2400" spc="11" dirty="0">
                <a:latin typeface="Calibri"/>
                <a:cs typeface="Calibri"/>
              </a:rPr>
              <a:t>thước bảng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độ </a:t>
            </a:r>
            <a:r>
              <a:rPr sz="2400" dirty="0">
                <a:latin typeface="Calibri"/>
                <a:cs typeface="Calibri"/>
              </a:rPr>
              <a:t>rộng các</a:t>
            </a:r>
            <a:r>
              <a:rPr sz="2400" spc="-41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cột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Cách gộp </a:t>
            </a:r>
            <a:r>
              <a:rPr sz="2400" spc="11" dirty="0">
                <a:latin typeface="Calibri"/>
                <a:cs typeface="Calibri"/>
              </a:rPr>
              <a:t>ô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bảng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Bố cục </a:t>
            </a:r>
            <a:r>
              <a:rPr sz="2400" dirty="0">
                <a:latin typeface="Calibri"/>
                <a:cs typeface="Calibri"/>
              </a:rPr>
              <a:t>trang </a:t>
            </a:r>
            <a:r>
              <a:rPr sz="2400" spc="11" dirty="0">
                <a:latin typeface="Calibri"/>
                <a:cs typeface="Calibri"/>
              </a:rPr>
              <a:t>sử dụng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bảng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0437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9183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5" dirty="0"/>
              <a:t>DỌC</a:t>
            </a:r>
            <a:r>
              <a:rPr lang="vi-VN" spc="-71" dirty="0"/>
              <a:t> </a:t>
            </a:r>
            <a:r>
              <a:rPr lang="vi-VN" spc="-5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67922"/>
            <a:ext cx="11248813" cy="558394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Kiểu có thể </a:t>
            </a:r>
            <a:r>
              <a:rPr spc="5" dirty="0">
                <a:latin typeface="Calibri"/>
                <a:cs typeface="Calibri"/>
              </a:rPr>
              <a:t>áp dụng cho </a:t>
            </a:r>
            <a:r>
              <a:rPr spc="-19" dirty="0">
                <a:latin typeface="Calibri"/>
                <a:cs typeface="Calibri"/>
              </a:rPr>
              <a:t>ô, </a:t>
            </a:r>
            <a:r>
              <a:rPr dirty="0">
                <a:latin typeface="Calibri"/>
                <a:cs typeface="Calibri"/>
              </a:rPr>
              <a:t>dòng, hoặc toàn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6988628" algn="ctr">
              <a:spcBef>
                <a:spcPts val="1999"/>
              </a:spcBef>
            </a:pPr>
            <a:r>
              <a:rPr sz="1600" spc="-5" dirty="0">
                <a:latin typeface="Courier New"/>
                <a:cs typeface="Courier New"/>
              </a:rPr>
              <a:t>&lt;!DOCTYPE</a:t>
            </a:r>
            <a:r>
              <a:rPr sz="1600" spc="-24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HTML&gt;</a:t>
            </a:r>
            <a:endParaRPr sz="1600" dirty="0">
              <a:latin typeface="Courier New"/>
              <a:cs typeface="Courier New"/>
            </a:endParaRPr>
          </a:p>
          <a:p>
            <a:pPr marL="577411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722518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&lt;title&gt;CelinaBatteries&lt;/title&gt;</a:t>
            </a:r>
            <a:endParaRPr sz="1600" dirty="0">
              <a:latin typeface="Courier New"/>
              <a:cs typeface="Courier New"/>
            </a:endParaRPr>
          </a:p>
          <a:p>
            <a:pPr marR="7569818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1157843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&lt;table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border=”1”&gt;</a:t>
            </a:r>
            <a:endParaRPr sz="1600" dirty="0">
              <a:latin typeface="Courier New"/>
              <a:cs typeface="Courier New"/>
            </a:endParaRPr>
          </a:p>
          <a:p>
            <a:pPr marR="6843521" algn="ctr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1594680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&lt;th&gt;Sr.No.&lt;/th&gt;</a:t>
            </a:r>
            <a:endParaRPr sz="1600" dirty="0">
              <a:latin typeface="Courier New"/>
              <a:cs typeface="Courier New"/>
            </a:endParaRPr>
          </a:p>
          <a:p>
            <a:pPr marL="1594680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&lt;th&gt;Product</a:t>
            </a:r>
            <a:r>
              <a:rPr sz="1600" dirty="0">
                <a:latin typeface="Courier New"/>
                <a:cs typeface="Courier New"/>
              </a:rPr>
              <a:t> Id&lt;/th&gt;</a:t>
            </a:r>
          </a:p>
          <a:p>
            <a:pPr marL="159468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&lt;th&gt;Product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Description&lt;/th&gt;</a:t>
            </a:r>
            <a:endParaRPr sz="1600" dirty="0">
              <a:latin typeface="Courier New"/>
              <a:cs typeface="Courier New"/>
            </a:endParaRPr>
          </a:p>
          <a:p>
            <a:pPr marL="1302951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  <a:p>
            <a:pPr marR="6842767" algn="ctr">
              <a:spcBef>
                <a:spcPts val="41"/>
              </a:spcBef>
            </a:pPr>
            <a:r>
              <a:rPr sz="1600" dirty="0">
                <a:latin typeface="Courier New"/>
                <a:cs typeface="Courier New"/>
              </a:rPr>
              <a:t>&lt;tr&gt;</a:t>
            </a:r>
          </a:p>
          <a:p>
            <a:pPr marL="1449572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&lt;td style=”text-align: center; vertical-align:</a:t>
            </a:r>
            <a:r>
              <a:rPr sz="1600" spc="6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middle”&gt;1</a:t>
            </a:r>
            <a:endParaRPr sz="1600" dirty="0">
              <a:latin typeface="Courier New"/>
              <a:cs typeface="Courier New"/>
            </a:endParaRPr>
          </a:p>
          <a:p>
            <a:pPr marL="1449572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&lt;/td&gt;</a:t>
            </a:r>
            <a:endParaRPr sz="1600" dirty="0">
              <a:latin typeface="Courier New"/>
              <a:cs typeface="Courier New"/>
            </a:endParaRPr>
          </a:p>
          <a:p>
            <a:pPr marL="1449572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 style=”text-align: center; vertical-align:</a:t>
            </a:r>
            <a:r>
              <a:rPr sz="1600" spc="9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middle”&gt;P101</a:t>
            </a:r>
            <a:endParaRPr sz="1600" dirty="0">
              <a:latin typeface="Courier New"/>
              <a:cs typeface="Courier New"/>
            </a:endParaRPr>
          </a:p>
          <a:p>
            <a:pPr marL="1449572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&lt;/td&gt;</a:t>
            </a:r>
            <a:endParaRPr sz="1600" dirty="0">
              <a:latin typeface="Courier New"/>
              <a:cs typeface="Courier New"/>
            </a:endParaRPr>
          </a:p>
          <a:p>
            <a:pPr marL="1449572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&lt;td&gt;1.5 Volts AA Ultra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Alkaline&lt;/td&gt;</a:t>
            </a:r>
            <a:endParaRPr sz="1600" dirty="0">
              <a:latin typeface="Courier New"/>
              <a:cs typeface="Courier New"/>
            </a:endParaRPr>
          </a:p>
          <a:p>
            <a:pPr marL="1302951">
              <a:spcBef>
                <a:spcPts val="41"/>
              </a:spcBef>
            </a:pPr>
            <a:r>
              <a:rPr sz="1600" dirty="0">
                <a:latin typeface="Courier New"/>
                <a:cs typeface="Courier New"/>
              </a:rPr>
              <a:t>&lt;/tr&gt;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1200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9183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5" dirty="0"/>
              <a:t>DỌC</a:t>
            </a:r>
            <a:r>
              <a:rPr lang="vi-VN" spc="-71" dirty="0"/>
              <a:t> </a:t>
            </a:r>
            <a:r>
              <a:rPr lang="vi-VN" spc="-5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80754" y="821181"/>
            <a:ext cx="10132061" cy="326923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739900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88727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 style=”text-align: center; vertical-align:</a:t>
            </a:r>
            <a:r>
              <a:rPr sz="1900" spc="9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middle”&gt;2</a:t>
            </a:r>
            <a:endParaRPr sz="1900">
              <a:latin typeface="Courier New"/>
              <a:cs typeface="Courier New"/>
            </a:endParaRPr>
          </a:p>
          <a:p>
            <a:pPr marL="887276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&lt;/td&gt;</a:t>
            </a:r>
            <a:endParaRPr sz="1900">
              <a:latin typeface="Courier New"/>
              <a:cs typeface="Courier New"/>
            </a:endParaRPr>
          </a:p>
          <a:p>
            <a:pPr marL="88727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 style=”text-align: center; vertical-align: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middle”&gt;</a:t>
            </a:r>
            <a:endParaRPr sz="1900">
              <a:latin typeface="Courier New"/>
              <a:cs typeface="Courier New"/>
            </a:endParaRPr>
          </a:p>
          <a:p>
            <a:pPr marR="6388545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M105</a:t>
            </a:r>
            <a:endParaRPr sz="1900">
              <a:latin typeface="Courier New"/>
              <a:cs typeface="Courier New"/>
            </a:endParaRPr>
          </a:p>
          <a:p>
            <a:pPr marL="887276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&lt;/td&gt;</a:t>
            </a:r>
            <a:endParaRPr sz="1900">
              <a:latin typeface="Courier New"/>
              <a:cs typeface="Courier New"/>
            </a:endParaRPr>
          </a:p>
          <a:p>
            <a:pPr marL="887276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&lt;td&gt;9 Volts pp3 Super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Alkaline&lt;/td&gt;</a:t>
            </a:r>
            <a:endParaRPr sz="1900">
              <a:latin typeface="Courier New"/>
              <a:cs typeface="Courier New"/>
            </a:endParaRPr>
          </a:p>
          <a:p>
            <a:pPr marR="6826139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6680274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9601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9183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CĂN </a:t>
            </a:r>
            <a:r>
              <a:rPr lang="vi-VN" spc="-11" dirty="0"/>
              <a:t>LỀ </a:t>
            </a:r>
            <a:r>
              <a:rPr lang="vi-VN" spc="-5" dirty="0"/>
              <a:t>DỌC</a:t>
            </a:r>
            <a:r>
              <a:rPr lang="vi-VN" spc="-71" dirty="0"/>
              <a:t> </a:t>
            </a:r>
            <a:r>
              <a:rPr lang="vi-VN" spc="-5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90195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1447801"/>
            <a:ext cx="5588001" cy="4372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62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09007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11" dirty="0"/>
              <a:t>LỀ</a:t>
            </a:r>
            <a:r>
              <a:rPr lang="vi-VN" spc="-65" dirty="0"/>
              <a:t> </a:t>
            </a:r>
            <a:r>
              <a:rPr lang="vi-VN" spc="-19" dirty="0"/>
              <a:t>(MARGIN)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802896"/>
            <a:ext cx="10826327" cy="1206860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 có thể xuất hiện lộn </a:t>
            </a:r>
            <a:r>
              <a:rPr spc="-5" dirty="0">
                <a:latin typeface="Calibri"/>
                <a:cs typeface="Calibri"/>
              </a:rPr>
              <a:t>xộn, </a:t>
            </a:r>
            <a:r>
              <a:rPr dirty="0">
                <a:latin typeface="Calibri"/>
                <a:cs typeface="Calibri"/>
              </a:rPr>
              <a:t>có thể ảnh hưởng đến </a:t>
            </a:r>
            <a:r>
              <a:rPr spc="5" dirty="0">
                <a:latin typeface="Calibri"/>
                <a:cs typeface="Calibri"/>
              </a:rPr>
              <a:t>khả  </a:t>
            </a:r>
            <a:r>
              <a:rPr dirty="0">
                <a:latin typeface="Calibri"/>
                <a:cs typeface="Calibri"/>
              </a:rPr>
              <a:t>năng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đọc.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Điều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làm cho nó khó khăn </a:t>
            </a:r>
            <a:r>
              <a:rPr dirty="0">
                <a:latin typeface="Calibri"/>
                <a:cs typeface="Calibri"/>
              </a:rPr>
              <a:t>để hiểu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5" dirty="0">
                <a:latin typeface="Calibri"/>
                <a:cs typeface="Calibri"/>
              </a:rPr>
              <a:t>khắc phục </a:t>
            </a:r>
            <a:r>
              <a:rPr dirty="0">
                <a:latin typeface="Calibri"/>
                <a:cs typeface="Calibri"/>
              </a:rPr>
              <a:t>vấn </a:t>
            </a:r>
            <a:r>
              <a:rPr spc="5" dirty="0">
                <a:latin typeface="Calibri"/>
                <a:cs typeface="Calibri"/>
              </a:rPr>
              <a:t>đề </a:t>
            </a:r>
            <a:r>
              <a:rPr spc="-41" dirty="0">
                <a:latin typeface="Calibri"/>
                <a:cs typeface="Calibri"/>
              </a:rPr>
              <a:t>này,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lề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667"/>
              </a:lnSpc>
              <a:spcBef>
                <a:spcPts val="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Cellpadding cho phép người dùng điều khiển giao diện của nội dung trên </a:t>
            </a:r>
            <a:r>
              <a:rPr spc="5" dirty="0">
                <a:latin typeface="Calibri"/>
                <a:cs typeface="Calibri"/>
              </a:rPr>
              <a:t>một  </a:t>
            </a:r>
            <a:r>
              <a:rPr spc="-5"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2829305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2857502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521" y="2933828"/>
            <a:ext cx="10858432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(Phần đệm</a:t>
            </a:r>
            <a:r>
              <a:rPr sz="24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625" y="3658056"/>
            <a:ext cx="7581055" cy="1573349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Padding là khoảng cách </a:t>
            </a:r>
            <a:r>
              <a:rPr spc="5" dirty="0">
                <a:latin typeface="Calibri"/>
                <a:cs typeface="Calibri"/>
              </a:rPr>
              <a:t>giữa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cạnh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4600">
              <a:latin typeface="Times New Roman"/>
              <a:cs typeface="Times New Roman"/>
            </a:endParaRPr>
          </a:p>
          <a:p>
            <a:pPr marL="439859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&lt;td style=”padding: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4px”&gt;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9888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5371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 CAPTION</a:t>
            </a:r>
            <a:r>
              <a:rPr lang="vi-VN" spc="-119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838202" y="2362200"/>
            <a:ext cx="10515599" cy="3929164"/>
          </a:xfrm>
          <a:prstGeom prst="rect">
            <a:avLst/>
          </a:prstGeom>
        </p:spPr>
        <p:txBody>
          <a:bodyPr vert="horz" wrap="square" lIns="0" tIns="106564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838"/>
              </a:spcBef>
              <a:buNone/>
            </a:pPr>
            <a:endParaRPr sz="1600" dirty="0"/>
          </a:p>
          <a:p>
            <a:pPr marL="99762" indent="0">
              <a:lnSpc>
                <a:spcPct val="100000"/>
              </a:lnSpc>
              <a:spcBef>
                <a:spcPts val="589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&lt;!DOCTYPE HTML&gt;</a:t>
            </a:r>
            <a:endParaRPr sz="1600" dirty="0">
              <a:latin typeface="Courier New"/>
              <a:cs typeface="Courier New"/>
            </a:endParaRPr>
          </a:p>
          <a:p>
            <a:pPr marL="99762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244870" indent="0">
              <a:lnSpc>
                <a:spcPct val="100000"/>
              </a:lnSpc>
              <a:spcBef>
                <a:spcPts val="60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535088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&lt;title&gt;Travel Expense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Report&lt;/title&gt;</a:t>
            </a:r>
            <a:endParaRPr sz="1600" dirty="0">
              <a:latin typeface="Courier New"/>
              <a:cs typeface="Courier New"/>
            </a:endParaRPr>
          </a:p>
          <a:p>
            <a:pPr marL="244870" indent="0">
              <a:lnSpc>
                <a:spcPct val="100000"/>
              </a:lnSpc>
              <a:spcBef>
                <a:spcPts val="49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535088" indent="0">
              <a:lnSpc>
                <a:spcPct val="100000"/>
              </a:lnSpc>
              <a:spcBef>
                <a:spcPts val="54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971924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&lt;table border=”1”&gt;</a:t>
            </a:r>
            <a:endParaRPr sz="1600" dirty="0">
              <a:latin typeface="Courier New"/>
              <a:cs typeface="Courier New"/>
            </a:endParaRPr>
          </a:p>
          <a:p>
            <a:pPr marL="1407249" indent="0">
              <a:lnSpc>
                <a:spcPct val="100000"/>
              </a:lnSpc>
              <a:spcBef>
                <a:spcPts val="49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&lt;caption&gt;Travel Expense Report&lt;/caption&gt;</a:t>
            </a:r>
            <a:endParaRPr sz="1600" dirty="0">
              <a:latin typeface="Courier New"/>
              <a:cs typeface="Courier New"/>
            </a:endParaRPr>
          </a:p>
          <a:p>
            <a:pPr marL="1699732" indent="0">
              <a:lnSpc>
                <a:spcPct val="100000"/>
              </a:lnSpc>
              <a:spcBef>
                <a:spcPts val="60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2135058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&lt;th&gt;&amp;nbsp;&lt;/th&gt;</a:t>
            </a:r>
            <a:endParaRPr sz="1600" dirty="0">
              <a:latin typeface="Courier New"/>
              <a:cs typeface="Courier New"/>
            </a:endParaRPr>
          </a:p>
          <a:p>
            <a:pPr marL="2135058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&lt;th&gt;Meals&lt;/th&gt;</a:t>
            </a:r>
            <a:endParaRPr sz="1600" dirty="0">
              <a:latin typeface="Courier New"/>
              <a:cs typeface="Courier New"/>
            </a:endParaRPr>
          </a:p>
          <a:p>
            <a:pPr marL="2135058" indent="0">
              <a:lnSpc>
                <a:spcPct val="100000"/>
              </a:lnSpc>
              <a:spcBef>
                <a:spcPts val="60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&lt;th&gt;Hotels&lt;/th&gt;</a:t>
            </a:r>
            <a:endParaRPr sz="1600" dirty="0">
              <a:latin typeface="Courier New"/>
              <a:cs typeface="Courier New"/>
            </a:endParaRPr>
          </a:p>
          <a:p>
            <a:pPr marL="2135058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&lt;th&gt;Transport&lt;/th&gt;</a:t>
            </a:r>
            <a:endParaRPr sz="1600" dirty="0">
              <a:latin typeface="Courier New"/>
              <a:cs typeface="Courier New"/>
            </a:endParaRPr>
          </a:p>
          <a:p>
            <a:pPr marL="1699732" indent="0">
              <a:lnSpc>
                <a:spcPct val="100000"/>
              </a:lnSpc>
              <a:spcBef>
                <a:spcPts val="41"/>
              </a:spcBef>
              <a:buNone/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22784"/>
            <a:ext cx="10430935" cy="1542571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các tiêu </a:t>
            </a:r>
            <a:r>
              <a:rPr spc="5" dirty="0">
                <a:latin typeface="Calibri"/>
                <a:cs typeface="Calibri"/>
              </a:rPr>
              <a:t>đề chính cho bảng,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dùng phần </a:t>
            </a:r>
            <a:r>
              <a:rPr spc="5" dirty="0">
                <a:latin typeface="Calibri"/>
                <a:cs typeface="Calibri"/>
              </a:rPr>
              <a:t>tử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&lt;caption&gt;.</a:t>
            </a:r>
          </a:p>
          <a:p>
            <a:pPr marL="341610" marR="114877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tử </a:t>
            </a:r>
            <a:r>
              <a:rPr dirty="0">
                <a:latin typeface="Calibri"/>
                <a:cs typeface="Calibri"/>
              </a:rPr>
              <a:t>&lt;caption&gt;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</a:t>
            </a:r>
            <a:r>
              <a:rPr spc="5" dirty="0">
                <a:latin typeface="Calibri"/>
                <a:cs typeface="Calibri"/>
              </a:rPr>
              <a:t>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bảng. </a:t>
            </a: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-358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con  </a:t>
            </a:r>
            <a:r>
              <a:rPr spc="5" dirty="0">
                <a:latin typeface="Calibri"/>
                <a:cs typeface="Calibri"/>
              </a:rPr>
              <a:t>của phần tử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phải có </a:t>
            </a:r>
            <a:r>
              <a:rPr spc="5" dirty="0">
                <a:latin typeface="Calibri"/>
                <a:cs typeface="Calibri"/>
              </a:rPr>
              <a:t>mặt </a:t>
            </a:r>
            <a:r>
              <a:rPr spc="-11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sau thẻ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</a:p>
          <a:p>
            <a:pPr marL="341610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Chỉ có thể có </a:t>
            </a:r>
            <a:r>
              <a:rPr spc="5" dirty="0">
                <a:latin typeface="Calibri"/>
                <a:cs typeface="Calibri"/>
              </a:rPr>
              <a:t>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5" dirty="0">
                <a:latin typeface="Calibri"/>
                <a:cs typeface="Calibri"/>
              </a:rPr>
              <a:t>cho một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11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</a:t>
            </a:r>
            <a:r>
              <a:rPr spc="5" dirty="0">
                <a:latin typeface="Calibri"/>
                <a:cs typeface="Calibri"/>
              </a:rPr>
              <a:t>quan chứng minh làm thế nào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5" dirty="0" err="1">
                <a:latin typeface="Calibri"/>
                <a:cs typeface="Calibri"/>
              </a:rPr>
              <a:t>đề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cho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một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spc="5" dirty="0" err="1">
                <a:latin typeface="Calibri"/>
                <a:cs typeface="Calibri"/>
              </a:rPr>
              <a:t>bảng</a:t>
            </a:r>
            <a:r>
              <a:rPr lang="en-US"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78533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5371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 CAPTION</a:t>
            </a:r>
            <a:r>
              <a:rPr lang="vi-VN" spc="-119" dirty="0"/>
              <a:t> </a:t>
            </a:r>
            <a:r>
              <a:rPr lang="vi-VN" spc="-5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82355" y="799924"/>
            <a:ext cx="4918287" cy="52877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577411" algn="ctr">
              <a:spcBef>
                <a:spcPts val="114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>
              <a:latin typeface="Courier New"/>
              <a:cs typeface="Courier New"/>
            </a:endParaRPr>
          </a:p>
          <a:p>
            <a:pPr marL="2195520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&lt;td&gt;25-Apr&lt;/td&gt;</a:t>
            </a:r>
            <a:endParaRPr sz="1600">
              <a:latin typeface="Courier New"/>
              <a:cs typeface="Courier New"/>
            </a:endParaRPr>
          </a:p>
          <a:p>
            <a:pPr marL="2033784" algn="ctr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&lt;td&gt;37.74&lt;/td&gt;</a:t>
            </a:r>
            <a:endParaRPr sz="1600">
              <a:latin typeface="Courier New"/>
              <a:cs typeface="Courier New"/>
            </a:endParaRPr>
          </a:p>
          <a:p>
            <a:pPr marL="219552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&lt;td&gt;112.00&lt;/td&gt;</a:t>
            </a:r>
            <a:endParaRPr sz="1600">
              <a:latin typeface="Courier New"/>
              <a:cs typeface="Courier New"/>
            </a:endParaRPr>
          </a:p>
          <a:p>
            <a:pPr marL="2033784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&lt;td&gt;45.00&lt;/td&gt;</a:t>
            </a:r>
            <a:endParaRPr sz="1600">
              <a:latin typeface="Courier New"/>
              <a:cs typeface="Courier New"/>
            </a:endParaRPr>
          </a:p>
          <a:p>
            <a:pPr marR="424745" algn="ctr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>
              <a:latin typeface="Courier New"/>
              <a:cs typeface="Courier New"/>
            </a:endParaRPr>
          </a:p>
          <a:p>
            <a:pPr marR="569852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>
              <a:latin typeface="Courier New"/>
              <a:cs typeface="Courier New"/>
            </a:endParaRPr>
          </a:p>
          <a:p>
            <a:pPr marL="1890188" algn="ctr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&lt;td&gt;26-Apr&lt;/td&gt;</a:t>
            </a:r>
            <a:endParaRPr sz="1600">
              <a:latin typeface="Courier New"/>
              <a:cs typeface="Courier New"/>
            </a:endParaRPr>
          </a:p>
          <a:p>
            <a:pPr marL="2050412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&lt;td&gt;27.28&lt;/td&gt;</a:t>
            </a:r>
            <a:endParaRPr sz="1600">
              <a:latin typeface="Courier New"/>
              <a:cs typeface="Courier New"/>
            </a:endParaRPr>
          </a:p>
          <a:p>
            <a:pPr marL="1888677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&lt;td&gt;112.00&lt;/td&gt;</a:t>
            </a:r>
            <a:endParaRPr sz="1600">
              <a:latin typeface="Courier New"/>
              <a:cs typeface="Courier New"/>
            </a:endParaRPr>
          </a:p>
          <a:p>
            <a:pPr marL="2050412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&lt;td&gt;45.00&lt;/td&gt;</a:t>
            </a:r>
            <a:endParaRPr sz="1600">
              <a:latin typeface="Courier New"/>
              <a:cs typeface="Courier New"/>
            </a:endParaRPr>
          </a:p>
          <a:p>
            <a:pPr marR="424745" algn="ctr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>
              <a:latin typeface="Courier New"/>
              <a:cs typeface="Courier New"/>
            </a:endParaRPr>
          </a:p>
          <a:p>
            <a:pPr marR="569852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>
              <a:latin typeface="Courier New"/>
              <a:cs typeface="Courier New"/>
            </a:endParaRPr>
          </a:p>
          <a:p>
            <a:pPr marL="1888677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&lt;td&gt;Totals&lt;/td&gt;</a:t>
            </a:r>
            <a:endParaRPr sz="1600">
              <a:latin typeface="Courier New"/>
              <a:cs typeface="Courier New"/>
            </a:endParaRPr>
          </a:p>
          <a:p>
            <a:pPr marL="2050412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&lt;td&gt;65.02&lt;/td&gt;</a:t>
            </a:r>
            <a:endParaRPr sz="1600">
              <a:latin typeface="Courier New"/>
              <a:cs typeface="Courier New"/>
            </a:endParaRPr>
          </a:p>
          <a:p>
            <a:pPr marL="1888677" algn="ctr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&lt;td&gt;224.00&lt;/td&gt;</a:t>
            </a:r>
            <a:endParaRPr sz="1600">
              <a:latin typeface="Courier New"/>
              <a:cs typeface="Courier New"/>
            </a:endParaRPr>
          </a:p>
          <a:p>
            <a:pPr marL="2050412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&lt;td&gt;90.00&lt;/td&gt;</a:t>
            </a:r>
            <a:endParaRPr sz="1600">
              <a:latin typeface="Courier New"/>
              <a:cs typeface="Courier New"/>
            </a:endParaRPr>
          </a:p>
          <a:p>
            <a:pPr marR="424745" algn="ctr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>
              <a:latin typeface="Courier New"/>
              <a:cs typeface="Courier New"/>
            </a:endParaRPr>
          </a:p>
          <a:p>
            <a:pPr marL="887276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&lt;/table&gt;</a:t>
            </a:r>
            <a:endParaRPr sz="1600">
              <a:latin typeface="Courier New"/>
              <a:cs typeface="Courier New"/>
            </a:endParaRPr>
          </a:p>
          <a:p>
            <a:pPr marL="44968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1294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5371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 CAPTION</a:t>
            </a:r>
            <a:r>
              <a:rPr lang="vi-VN" spc="-119" dirty="0"/>
              <a:t> </a:t>
            </a:r>
            <a:r>
              <a:rPr lang="vi-VN" spc="-5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1094995"/>
            <a:ext cx="145880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9663" y="1676400"/>
            <a:ext cx="8627871" cy="42672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4603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96426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KÍCH THƯỚC BẢNG </a:t>
            </a:r>
            <a:r>
              <a:rPr lang="vi-VN" spc="-41" dirty="0"/>
              <a:t>VÀ </a:t>
            </a:r>
            <a:r>
              <a:rPr lang="vi-VN" spc="-5" dirty="0"/>
              <a:t>ĐỘ </a:t>
            </a:r>
            <a:r>
              <a:rPr lang="vi-VN" spc="-24" dirty="0"/>
              <a:t>RỘNG CỘT</a:t>
            </a:r>
            <a:r>
              <a:rPr lang="vi-VN" spc="41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813052"/>
            <a:ext cx="11063394" cy="5674750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165515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Kích </a:t>
            </a:r>
            <a:r>
              <a:rPr spc="5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bảng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11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rộng khi người dùng </a:t>
            </a:r>
            <a:r>
              <a:rPr spc="5" dirty="0">
                <a:latin typeface="Calibri"/>
                <a:cs typeface="Calibri"/>
              </a:rPr>
              <a:t>muốn thêm </a:t>
            </a:r>
            <a:r>
              <a:rPr dirty="0">
                <a:latin typeface="Calibri"/>
                <a:cs typeface="Calibri"/>
              </a:rPr>
              <a:t>các hàng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  trong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Người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 thể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 dụng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phần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&lt;style&gt;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để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lập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chiều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rộng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mặc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định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dirty="0">
                <a:latin typeface="Calibri"/>
                <a:cs typeface="Calibri"/>
              </a:rPr>
              <a:t> bảng</a:t>
            </a:r>
          </a:p>
          <a:p>
            <a:pPr marL="341610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để 100%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cửa </a:t>
            </a:r>
            <a:r>
              <a:rPr dirty="0">
                <a:latin typeface="Calibri"/>
                <a:cs typeface="Calibri"/>
              </a:rPr>
              <a:t>sổ trình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</a:p>
          <a:p>
            <a:pPr marL="341610" marR="80866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thiết lập chiều rộng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cột trong </a:t>
            </a:r>
            <a:r>
              <a:rPr spc="5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ảnh, người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sử dụng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thuộc  </a:t>
            </a:r>
            <a:r>
              <a:rPr dirty="0">
                <a:latin typeface="Calibri"/>
                <a:cs typeface="Calibri"/>
              </a:rPr>
              <a:t>tính style trong thẻ &lt;td&gt;.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column.</a:t>
            </a: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341610">
              <a:spcBef>
                <a:spcPts val="1001"/>
              </a:spcBef>
            </a:pPr>
            <a:r>
              <a:rPr sz="1600" spc="-5" dirty="0">
                <a:latin typeface="Courier New"/>
                <a:cs typeface="Courier New"/>
              </a:rPr>
              <a:t>&lt;!DOCTYPE HTML&gt;</a:t>
            </a:r>
            <a:endParaRPr sz="1600" dirty="0">
              <a:latin typeface="Courier New"/>
              <a:cs typeface="Courier New"/>
            </a:endParaRPr>
          </a:p>
          <a:p>
            <a:pPr marL="486718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631825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776935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&lt;title&gt;Tables&lt;/title&gt;</a:t>
            </a:r>
            <a:endParaRPr sz="1600" dirty="0">
              <a:latin typeface="Courier New"/>
              <a:cs typeface="Courier New"/>
            </a:endParaRPr>
          </a:p>
          <a:p>
            <a:pPr marL="776935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R="7149610" algn="ctr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1067150">
              <a:spcBef>
                <a:spcPts val="456"/>
              </a:spcBef>
            </a:pPr>
            <a:r>
              <a:rPr sz="1600" spc="-5" dirty="0">
                <a:latin typeface="Courier New"/>
                <a:cs typeface="Courier New"/>
              </a:rPr>
              <a:t>&lt;h2&gt;Table&lt;/h2&gt;</a:t>
            </a:r>
            <a:endParaRPr sz="1600" dirty="0">
              <a:latin typeface="Courier New"/>
              <a:cs typeface="Courier New"/>
            </a:endParaRPr>
          </a:p>
          <a:p>
            <a:pPr marL="1212258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&lt;table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border=”1”&gt;</a:t>
            </a:r>
            <a:endParaRPr sz="1600" dirty="0">
              <a:latin typeface="Courier New"/>
              <a:cs typeface="Courier New"/>
            </a:endParaRPr>
          </a:p>
          <a:p>
            <a:pPr marL="1358879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1649097">
              <a:spcBef>
                <a:spcPts val="456"/>
              </a:spcBef>
            </a:pPr>
            <a:r>
              <a:rPr sz="1600" spc="-5" dirty="0">
                <a:latin typeface="Courier New"/>
                <a:cs typeface="Courier New"/>
              </a:rPr>
              <a:t>&lt;td style =”width: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200px”&gt;Flowers&lt;/td&gt;</a:t>
            </a:r>
            <a:endParaRPr sz="1600" dirty="0">
              <a:latin typeface="Courier New"/>
              <a:cs typeface="Courier New"/>
            </a:endParaRPr>
          </a:p>
          <a:p>
            <a:pPr marL="1720140">
              <a:spcBef>
                <a:spcPts val="453"/>
              </a:spcBef>
            </a:pPr>
            <a:r>
              <a:rPr sz="1600" spc="-5" dirty="0">
                <a:latin typeface="Courier New"/>
                <a:cs typeface="Courier New"/>
              </a:rPr>
              <a:t>&lt;td style =”width: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80px”&gt;Fruits&lt;/td&gt;</a:t>
            </a:r>
            <a:endParaRPr sz="1600" dirty="0">
              <a:latin typeface="Courier New"/>
              <a:cs typeface="Courier New"/>
            </a:endParaRPr>
          </a:p>
          <a:p>
            <a:pPr marL="1358879">
              <a:spcBef>
                <a:spcPts val="458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850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96426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KÍCH THƯỚC BẢNG </a:t>
            </a:r>
            <a:r>
              <a:rPr lang="vi-VN" spc="-41" dirty="0"/>
              <a:t>VÀ </a:t>
            </a:r>
            <a:r>
              <a:rPr lang="vi-VN" spc="-5" dirty="0"/>
              <a:t>ĐỘ </a:t>
            </a:r>
            <a:r>
              <a:rPr lang="vi-VN" spc="-24" dirty="0"/>
              <a:t>RỘNG CỘT</a:t>
            </a:r>
            <a:r>
              <a:rPr lang="vi-VN" spc="30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19388" y="729132"/>
            <a:ext cx="8172027" cy="2505459"/>
          </a:xfrm>
          <a:prstGeom prst="rect">
            <a:avLst/>
          </a:prstGeom>
        </p:spPr>
        <p:txBody>
          <a:bodyPr vert="horz" wrap="square" lIns="0" tIns="73308" rIns="0" bIns="0" rtlCol="0">
            <a:spAutoFit/>
          </a:bodyPr>
          <a:lstStyle/>
          <a:p>
            <a:pPr marL="1032386">
              <a:spcBef>
                <a:spcPts val="575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1322601">
              <a:spcBef>
                <a:spcPts val="453"/>
              </a:spcBef>
            </a:pPr>
            <a:r>
              <a:rPr sz="1900" spc="-5" dirty="0">
                <a:latin typeface="Courier New"/>
                <a:cs typeface="Courier New"/>
              </a:rPr>
              <a:t>&lt;td style =”width: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200px”&gt;Vegetables&lt;/td&gt;</a:t>
            </a:r>
            <a:endParaRPr sz="1900">
              <a:latin typeface="Courier New"/>
              <a:cs typeface="Courier New"/>
            </a:endParaRPr>
          </a:p>
          <a:p>
            <a:pPr marL="1322601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&lt;td style =”width: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80px”&gt;Trees&lt;/td&gt;</a:t>
            </a:r>
            <a:endParaRPr sz="1900">
              <a:latin typeface="Courier New"/>
              <a:cs typeface="Courier New"/>
            </a:endParaRPr>
          </a:p>
          <a:p>
            <a:pPr marR="4493824" algn="ctr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4349471" algn="ctr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595550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6800" y="2927604"/>
            <a:ext cx="6624321" cy="3276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8586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91980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GỘP </a:t>
            </a:r>
            <a:r>
              <a:rPr lang="vi-VN" spc="-24" dirty="0"/>
              <a:t>CÁC </a:t>
            </a:r>
            <a:r>
              <a:rPr lang="vi-VN" spc="-5" dirty="0"/>
              <a:t>Ô </a:t>
            </a:r>
            <a:r>
              <a:rPr lang="vi-VN" spc="-24" dirty="0"/>
              <a:t>TRONG </a:t>
            </a:r>
            <a:r>
              <a:rPr lang="vi-VN" spc="-5" dirty="0"/>
              <a:t>BẢNG</a:t>
            </a:r>
            <a:r>
              <a:rPr lang="vi-VN" spc="-24" dirty="0"/>
              <a:t> </a:t>
            </a:r>
            <a:r>
              <a:rPr lang="vi-VN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687069"/>
            <a:ext cx="10399605" cy="577630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thay đổi các </a:t>
            </a:r>
            <a:r>
              <a:rPr spc="5" dirty="0">
                <a:latin typeface="Calibri"/>
                <a:cs typeface="Calibri"/>
              </a:rPr>
              <a:t>ô của một </a:t>
            </a:r>
            <a:r>
              <a:rPr dirty="0">
                <a:latin typeface="Calibri"/>
                <a:cs typeface="Calibri"/>
              </a:rPr>
              <a:t>bảng chiều cao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rộng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colspan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</a:t>
            </a:r>
            <a:endParaRPr dirty="0">
              <a:latin typeface="Calibri"/>
              <a:cs typeface="Calibri"/>
            </a:endParaRPr>
          </a:p>
          <a:p>
            <a:pPr marL="341610">
              <a:spcBef>
                <a:spcPts val="1856"/>
              </a:spcBef>
            </a:pPr>
            <a:r>
              <a:rPr dirty="0">
                <a:latin typeface="Calibri"/>
                <a:cs typeface="Calibri"/>
              </a:rPr>
              <a:t>rowspan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colspan có </a:t>
            </a:r>
            <a:r>
              <a:rPr spc="5" dirty="0">
                <a:latin typeface="Calibri"/>
                <a:cs typeface="Calibri"/>
              </a:rPr>
              <a:t>thể 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5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các cột sẽ</a:t>
            </a:r>
            <a:r>
              <a:rPr spc="-3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gộp.</a:t>
            </a:r>
          </a:p>
          <a:p>
            <a:pPr marL="341610" indent="-326493">
              <a:spcBef>
                <a:spcPts val="13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rowspan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hàng sẽ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gộp.</a:t>
            </a: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>
              <a:spcBef>
                <a:spcPts val="5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341610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&lt;!DOCTYPE </a:t>
            </a:r>
            <a:r>
              <a:rPr sz="1600" dirty="0">
                <a:latin typeface="Courier New"/>
                <a:cs typeface="Courier New"/>
              </a:rPr>
              <a:t>HTML </a:t>
            </a:r>
            <a:r>
              <a:rPr sz="1600" spc="-5" dirty="0">
                <a:latin typeface="Courier New"/>
                <a:cs typeface="Courier New"/>
              </a:rPr>
              <a:t>&gt;</a:t>
            </a:r>
            <a:endParaRPr sz="1600" dirty="0">
              <a:latin typeface="Courier New"/>
              <a:cs typeface="Courier New"/>
            </a:endParaRPr>
          </a:p>
          <a:p>
            <a:pPr marL="486718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&lt;html&gt;</a:t>
            </a:r>
            <a:endParaRPr sz="1600" dirty="0">
              <a:latin typeface="Courier New"/>
              <a:cs typeface="Courier New"/>
            </a:endParaRPr>
          </a:p>
          <a:p>
            <a:pPr marL="631825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776935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&lt;title&gt;Favorite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Destination&lt;/title&gt;</a:t>
            </a:r>
            <a:endParaRPr sz="1600" dirty="0">
              <a:latin typeface="Courier New"/>
              <a:cs typeface="Courier New"/>
            </a:endParaRPr>
          </a:p>
          <a:p>
            <a:pPr marL="631825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922043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1067150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&lt;h2&gt;Report&lt;/h2&gt;</a:t>
            </a:r>
            <a:endParaRPr sz="1600" dirty="0">
              <a:latin typeface="Courier New"/>
              <a:cs typeface="Courier New"/>
            </a:endParaRPr>
          </a:p>
          <a:p>
            <a:pPr marL="1212258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&lt;table border=”1” width=”100%”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height=”100%”&gt;</a:t>
            </a:r>
            <a:endParaRPr sz="1600" dirty="0">
              <a:latin typeface="Courier New"/>
              <a:cs typeface="Courier New"/>
            </a:endParaRPr>
          </a:p>
          <a:p>
            <a:pPr marL="1358879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&lt;tr&gt;</a:t>
            </a:r>
            <a:endParaRPr sz="1600" dirty="0">
              <a:latin typeface="Courier New"/>
              <a:cs typeface="Courier New"/>
            </a:endParaRPr>
          </a:p>
          <a:p>
            <a:pPr marL="1649097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&lt;td colspan=”2”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rowspan=”2”&gt;Results&lt;/td&gt;</a:t>
            </a:r>
            <a:endParaRPr sz="1600" dirty="0">
              <a:latin typeface="Courier New"/>
              <a:cs typeface="Courier New"/>
            </a:endParaRPr>
          </a:p>
          <a:p>
            <a:pPr marL="1649097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&lt;td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colspan=”3”&gt;Range&lt;/td&gt;</a:t>
            </a:r>
            <a:endParaRPr sz="1600" dirty="0">
              <a:latin typeface="Courier New"/>
              <a:cs typeface="Courier New"/>
            </a:endParaRPr>
          </a:p>
          <a:p>
            <a:pPr marL="1358879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&lt;/tr&gt;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633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688" y="40157"/>
            <a:ext cx="117856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30" dirty="0"/>
              <a:t>TẠO </a:t>
            </a:r>
            <a:r>
              <a:rPr lang="vi-VN" spc="-41" dirty="0"/>
              <a:t>VÀ </a:t>
            </a:r>
            <a:r>
              <a:rPr lang="vi-VN" spc="-5" dirty="0"/>
              <a:t>ĐỊNH DẠNG BẢNG</a:t>
            </a:r>
            <a:r>
              <a:rPr lang="vi-VN" spc="100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62941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61798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46761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146761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6" y="232867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32867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21640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22783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05841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417" y="482498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7417" y="5654042"/>
            <a:ext cx="11175999" cy="582295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18705" y="634972"/>
            <a:ext cx="11437075" cy="548637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160979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Một bảng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thành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cột. Giao của mỗi 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cột </a:t>
            </a:r>
            <a:r>
              <a:rPr spc="-11" dirty="0">
                <a:latin typeface="Arial"/>
                <a:cs typeface="Arial"/>
              </a:rPr>
              <a:t>được  </a:t>
            </a:r>
            <a:r>
              <a:rPr spc="-5" dirty="0">
                <a:latin typeface="Arial"/>
                <a:cs typeface="Arial"/>
              </a:rPr>
              <a:t>gọi là một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ô.</a:t>
            </a:r>
            <a:endParaRPr dirty="0">
              <a:latin typeface="Arial"/>
              <a:cs typeface="Arial"/>
            </a:endParaRPr>
          </a:p>
          <a:p>
            <a:pPr marL="16628" marR="552470" indent="2268">
              <a:lnSpc>
                <a:spcPts val="7605"/>
              </a:lnSpc>
              <a:spcBef>
                <a:spcPts val="125"/>
              </a:spcBef>
            </a:pPr>
            <a:r>
              <a:rPr spc="-5" dirty="0">
                <a:latin typeface="Arial"/>
                <a:cs typeface="Arial"/>
              </a:rPr>
              <a:t>Một hàng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thành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ô được đặt </a:t>
            </a:r>
            <a:r>
              <a:rPr spc="-5" dirty="0" err="1">
                <a:latin typeface="Arial"/>
                <a:cs typeface="Arial"/>
              </a:rPr>
              <a:t>theo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chiều</a:t>
            </a:r>
            <a:r>
              <a:rPr lang="vi-VN" spc="-5" dirty="0">
                <a:latin typeface="Arial"/>
                <a:cs typeface="Arial"/>
              </a:rPr>
              <a:t> </a:t>
            </a:r>
            <a:r>
              <a:rPr spc="-11" dirty="0" err="1">
                <a:latin typeface="Arial"/>
                <a:cs typeface="Arial"/>
              </a:rPr>
              <a:t>ngang</a:t>
            </a:r>
            <a:r>
              <a:rPr spc="-11">
                <a:latin typeface="Arial"/>
                <a:cs typeface="Arial"/>
              </a:rPr>
              <a:t>.  </a:t>
            </a:r>
            <a:endParaRPr lang="en-US" spc="-11" smtClean="0">
              <a:latin typeface="Arial"/>
              <a:cs typeface="Arial"/>
            </a:endParaRPr>
          </a:p>
          <a:p>
            <a:pPr marL="16628" marR="552470" indent="2268">
              <a:lnSpc>
                <a:spcPts val="7605"/>
              </a:lnSpc>
              <a:spcBef>
                <a:spcPts val="125"/>
              </a:spcBef>
            </a:pPr>
            <a:r>
              <a:rPr spc="-5" smtClean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cột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>
                <a:latin typeface="Arial"/>
                <a:cs typeface="Arial"/>
              </a:rPr>
              <a:t>thành </a:t>
            </a:r>
            <a:r>
              <a:rPr smtClean="0">
                <a:latin typeface="Arial"/>
                <a:cs typeface="Arial"/>
              </a:rPr>
              <a:t>tập </a:t>
            </a:r>
            <a:r>
              <a:rPr spc="-5" smtClean="0">
                <a:latin typeface="Arial"/>
                <a:cs typeface="Arial"/>
              </a:rPr>
              <a:t>hợp </a:t>
            </a:r>
            <a:r>
              <a:rPr smtClean="0">
                <a:latin typeface="Arial"/>
                <a:cs typeface="Arial"/>
              </a:rPr>
              <a:t>các </a:t>
            </a:r>
            <a:r>
              <a:rPr spc="-5" smtClean="0">
                <a:latin typeface="Arial"/>
                <a:cs typeface="Arial"/>
              </a:rPr>
              <a:t>ô được đặt theo chiều</a:t>
            </a:r>
            <a:r>
              <a:rPr spc="60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dọc.</a:t>
            </a:r>
            <a:endParaRPr smtClean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smtClean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5" smtClean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đại diện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một định dạng bảng bằng </a:t>
            </a:r>
            <a:r>
              <a:rPr dirty="0">
                <a:latin typeface="Arial"/>
                <a:cs typeface="Arial"/>
              </a:rPr>
              <a:t>cách sử  </a:t>
            </a:r>
            <a:r>
              <a:rPr spc="-5" dirty="0">
                <a:latin typeface="Arial"/>
                <a:cs typeface="Arial"/>
              </a:rPr>
              <a:t>dụng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&lt;table&gt; </a:t>
            </a:r>
            <a:r>
              <a:rPr dirty="0">
                <a:latin typeface="Arial"/>
                <a:cs typeface="Arial"/>
              </a:rPr>
              <a:t>trong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331784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&lt;tr&gt; chia bảng thành 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&lt;td&gt;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cột cho </a:t>
            </a:r>
            <a:r>
              <a:rPr spc="-5" dirty="0">
                <a:latin typeface="Arial"/>
                <a:cs typeface="Arial"/>
              </a:rPr>
              <a:t>mỗi  </a:t>
            </a:r>
            <a:r>
              <a:rPr spc="-11" dirty="0">
                <a:latin typeface="Arial"/>
                <a:cs typeface="Arial"/>
              </a:rPr>
              <a:t>hàng.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139">
              <a:spcBef>
                <a:spcPts val="1555"/>
              </a:spcBef>
            </a:pPr>
            <a:r>
              <a:rPr spc="-5" dirty="0">
                <a:latin typeface="Arial"/>
                <a:cs typeface="Arial"/>
              </a:rPr>
              <a:t>Theo mặc định, một bảng không </a:t>
            </a:r>
            <a:r>
              <a:rPr dirty="0">
                <a:latin typeface="Arial"/>
                <a:cs typeface="Arial"/>
              </a:rPr>
              <a:t>có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viền.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171559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viền của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&lt;table&gt; xác định một </a:t>
            </a:r>
            <a:r>
              <a:rPr dirty="0">
                <a:latin typeface="Arial"/>
                <a:cs typeface="Arial"/>
              </a:rPr>
              <a:t>viền </a:t>
            </a:r>
            <a:r>
              <a:rPr spc="-5" dirty="0">
                <a:latin typeface="Arial"/>
                <a:cs typeface="Arial"/>
              </a:rPr>
              <a:t>để làm bảng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 nhìn </a:t>
            </a:r>
            <a:r>
              <a:rPr dirty="0">
                <a:latin typeface="Arial"/>
                <a:cs typeface="Arial"/>
              </a:rPr>
              <a:t>thấy trong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trang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7390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91980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GỘP </a:t>
            </a:r>
            <a:r>
              <a:rPr lang="vi-VN" spc="-24" dirty="0"/>
              <a:t>CÁC </a:t>
            </a:r>
            <a:r>
              <a:rPr lang="vi-VN" spc="-5" dirty="0"/>
              <a:t>Ô </a:t>
            </a:r>
            <a:r>
              <a:rPr lang="vi-VN" spc="-24" dirty="0"/>
              <a:t>TRONG </a:t>
            </a:r>
            <a:r>
              <a:rPr lang="vi-VN" spc="-5" dirty="0"/>
              <a:t>BẢNG</a:t>
            </a:r>
            <a:r>
              <a:rPr lang="vi-VN" spc="-24" dirty="0"/>
              <a:t> </a:t>
            </a:r>
            <a:r>
              <a:rPr lang="vi-VN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51746" y="1009270"/>
            <a:ext cx="9311640" cy="5354424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&lt;td&gt;18 to</a:t>
            </a:r>
            <a:r>
              <a:rPr sz="1900" spc="-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20&lt;/td&gt;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&lt;td&gt;25 to</a:t>
            </a:r>
            <a:r>
              <a:rPr sz="1900" spc="-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50&lt;/td&gt;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&lt;td&gt;over 50&lt;/td&gt;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304575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 rowspan=”3”&gt;Your favorite vacation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destination&lt;/td&gt;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&lt;td&gt;Dubai&lt;/td&gt;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&lt;td&gt;25%&lt;/td&gt;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&lt;td&gt;50%&lt;/td&gt;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&lt;td&gt;25%&lt;/td&gt;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&lt;td&gt;Bangkok&lt;/td&gt;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&lt;td&gt;40%&lt;/td&gt;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&lt;td&gt;30%&lt;/td&gt;</a:t>
            </a:r>
            <a:endParaRPr sz="1900">
              <a:latin typeface="Courier New"/>
              <a:cs typeface="Courier New"/>
            </a:endParaRPr>
          </a:p>
          <a:p>
            <a:pPr marL="159467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&lt;td&gt;30%&lt;/td&gt;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595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91980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GỘP </a:t>
            </a:r>
            <a:r>
              <a:rPr lang="vi-VN" spc="-24" dirty="0"/>
              <a:t>CÁC </a:t>
            </a:r>
            <a:r>
              <a:rPr lang="vi-VN" spc="-5" dirty="0"/>
              <a:t>Ô </a:t>
            </a:r>
            <a:r>
              <a:rPr lang="vi-VN" spc="-24" dirty="0"/>
              <a:t>TRONG </a:t>
            </a:r>
            <a:r>
              <a:rPr lang="vi-VN" spc="-5" dirty="0"/>
              <a:t>BẢNG</a:t>
            </a:r>
            <a:r>
              <a:rPr lang="vi-VN" spc="-24" dirty="0"/>
              <a:t> </a:t>
            </a:r>
            <a:r>
              <a:rPr lang="vi-VN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82355" y="693800"/>
            <a:ext cx="4428066" cy="268446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887276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&lt;td&gt;Switzerland&lt;/td&gt;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&lt;td&gt;30%&lt;/td&gt;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&lt;td&gt;20%&lt;/td&gt;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&lt;td&gt;50%&lt;/td&gt;</a:t>
            </a:r>
            <a:endParaRPr sz="1900">
              <a:latin typeface="Courier New"/>
              <a:cs typeface="Courier New"/>
            </a:endParaRPr>
          </a:p>
          <a:p>
            <a:pPr marR="1442771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1299174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449685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65602" y="2743200"/>
            <a:ext cx="6096002" cy="33467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99650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4725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ÁP DỤNG VIỀN SỬ DỤNG </a:t>
            </a:r>
            <a:r>
              <a:rPr lang="vi-VN" spc="-19" dirty="0"/>
              <a:t>STYLE</a:t>
            </a:r>
            <a:r>
              <a:rPr lang="vi-VN" spc="-60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749554"/>
            <a:ext cx="1089998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CSS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5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viền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là phương pháp </a:t>
            </a:r>
            <a:r>
              <a:rPr spc="5" dirty="0">
                <a:latin typeface="Calibri"/>
                <a:cs typeface="Calibri"/>
              </a:rPr>
              <a:t>đáng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cậy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25" y="1033019"/>
            <a:ext cx="10633286" cy="71337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>
              <a:spcBef>
                <a:spcPts val="144"/>
              </a:spcBef>
            </a:pP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linh hoạt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Người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bảng bằng cách sử dụng style dựa trên viền trong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thẻ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5416" y="2273044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5416" y="2273044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0215" y="2143504"/>
            <a:ext cx="6986694" cy="361316"/>
          </a:xfrm>
          <a:custGeom>
            <a:avLst/>
            <a:gdLst/>
            <a:ahLst/>
            <a:cxnLst/>
            <a:rect l="l" t="t" r="r" b="b"/>
            <a:pathLst>
              <a:path w="5240020" h="361314">
                <a:moveTo>
                  <a:pt x="5179314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5179314" y="361188"/>
                </a:lnTo>
                <a:lnTo>
                  <a:pt x="5202757" y="356461"/>
                </a:lnTo>
                <a:lnTo>
                  <a:pt x="5221890" y="343566"/>
                </a:lnTo>
                <a:lnTo>
                  <a:pt x="5234785" y="324433"/>
                </a:lnTo>
                <a:lnTo>
                  <a:pt x="5239512" y="300990"/>
                </a:lnTo>
                <a:lnTo>
                  <a:pt x="5239512" y="60198"/>
                </a:lnTo>
                <a:lnTo>
                  <a:pt x="5234785" y="36754"/>
                </a:lnTo>
                <a:lnTo>
                  <a:pt x="5221890" y="17621"/>
                </a:lnTo>
                <a:lnTo>
                  <a:pt x="5202757" y="4726"/>
                </a:lnTo>
                <a:lnTo>
                  <a:pt x="517931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0215" y="2143504"/>
            <a:ext cx="6986694" cy="361316"/>
          </a:xfrm>
          <a:custGeom>
            <a:avLst/>
            <a:gdLst/>
            <a:ahLst/>
            <a:cxnLst/>
            <a:rect l="l" t="t" r="r" b="b"/>
            <a:pathLst>
              <a:path w="5240020" h="361314">
                <a:moveTo>
                  <a:pt x="0" y="60198"/>
                </a:moveTo>
                <a:lnTo>
                  <a:pt x="4730" y="36754"/>
                </a:lnTo>
                <a:lnTo>
                  <a:pt x="17630" y="17621"/>
                </a:lnTo>
                <a:lnTo>
                  <a:pt x="36765" y="4726"/>
                </a:lnTo>
                <a:lnTo>
                  <a:pt x="60197" y="0"/>
                </a:lnTo>
                <a:lnTo>
                  <a:pt x="5179314" y="0"/>
                </a:lnTo>
                <a:lnTo>
                  <a:pt x="5202757" y="4726"/>
                </a:lnTo>
                <a:lnTo>
                  <a:pt x="5221890" y="17621"/>
                </a:lnTo>
                <a:lnTo>
                  <a:pt x="5234785" y="36754"/>
                </a:lnTo>
                <a:lnTo>
                  <a:pt x="5239512" y="60198"/>
                </a:lnTo>
                <a:lnTo>
                  <a:pt x="5239512" y="300990"/>
                </a:lnTo>
                <a:lnTo>
                  <a:pt x="5234785" y="324433"/>
                </a:lnTo>
                <a:lnTo>
                  <a:pt x="5221890" y="343566"/>
                </a:lnTo>
                <a:lnTo>
                  <a:pt x="5202757" y="356461"/>
                </a:lnTo>
                <a:lnTo>
                  <a:pt x="5179314" y="361188"/>
                </a:lnTo>
                <a:lnTo>
                  <a:pt x="60197" y="361188"/>
                </a:lnTo>
                <a:lnTo>
                  <a:pt x="36765" y="356461"/>
                </a:lnTo>
                <a:lnTo>
                  <a:pt x="17630" y="343566"/>
                </a:lnTo>
                <a:lnTo>
                  <a:pt x="4730" y="324433"/>
                </a:lnTo>
                <a:lnTo>
                  <a:pt x="0" y="300990"/>
                </a:lnTo>
                <a:lnTo>
                  <a:pt x="0" y="6019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9387" y="1618107"/>
            <a:ext cx="4850078" cy="865245"/>
          </a:xfrm>
          <a:prstGeom prst="rect">
            <a:avLst/>
          </a:prstGeom>
        </p:spPr>
        <p:txBody>
          <a:bodyPr vert="horz" wrap="square" lIns="0" tIns="168537" rIns="0" bIns="0" rtlCol="0">
            <a:spAutoFit/>
          </a:bodyPr>
          <a:lstStyle/>
          <a:p>
            <a:pPr marL="15114">
              <a:spcBef>
                <a:spcPts val="1327"/>
              </a:spcBef>
            </a:pPr>
            <a:r>
              <a:rPr dirty="0">
                <a:latin typeface="Calibri"/>
                <a:cs typeface="Calibri"/>
              </a:rPr>
              <a:t>&lt;table&gt;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&lt;td&gt;.</a:t>
            </a:r>
          </a:p>
          <a:p>
            <a:pPr marL="439104">
              <a:spcBef>
                <a:spcPts val="1142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border-width: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5416" y="3350514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5416" y="3350514"/>
            <a:ext cx="10160002" cy="838201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36472" y="3154678"/>
            <a:ext cx="6984154" cy="363221"/>
          </a:xfrm>
          <a:custGeom>
            <a:avLst/>
            <a:gdLst/>
            <a:ahLst/>
            <a:cxnLst/>
            <a:rect l="l" t="t" r="r" b="b"/>
            <a:pathLst>
              <a:path w="5238115" h="363220">
                <a:moveTo>
                  <a:pt x="5177536" y="0"/>
                </a:moveTo>
                <a:lnTo>
                  <a:pt x="60452" y="0"/>
                </a:lnTo>
                <a:lnTo>
                  <a:pt x="36920" y="4748"/>
                </a:lnTo>
                <a:lnTo>
                  <a:pt x="17705" y="17700"/>
                </a:lnTo>
                <a:lnTo>
                  <a:pt x="4750" y="36915"/>
                </a:lnTo>
                <a:lnTo>
                  <a:pt x="0" y="60452"/>
                </a:lnTo>
                <a:lnTo>
                  <a:pt x="0" y="302260"/>
                </a:lnTo>
                <a:lnTo>
                  <a:pt x="4750" y="325796"/>
                </a:lnTo>
                <a:lnTo>
                  <a:pt x="17705" y="345011"/>
                </a:lnTo>
                <a:lnTo>
                  <a:pt x="36920" y="357963"/>
                </a:lnTo>
                <a:lnTo>
                  <a:pt x="60452" y="362712"/>
                </a:lnTo>
                <a:lnTo>
                  <a:pt x="5177536" y="362712"/>
                </a:lnTo>
                <a:lnTo>
                  <a:pt x="5201072" y="357963"/>
                </a:lnTo>
                <a:lnTo>
                  <a:pt x="5220287" y="345011"/>
                </a:lnTo>
                <a:lnTo>
                  <a:pt x="5233239" y="325796"/>
                </a:lnTo>
                <a:lnTo>
                  <a:pt x="5237988" y="302260"/>
                </a:lnTo>
                <a:lnTo>
                  <a:pt x="5237988" y="60452"/>
                </a:lnTo>
                <a:lnTo>
                  <a:pt x="5233239" y="36915"/>
                </a:lnTo>
                <a:lnTo>
                  <a:pt x="5220287" y="17700"/>
                </a:lnTo>
                <a:lnTo>
                  <a:pt x="5201072" y="4748"/>
                </a:lnTo>
                <a:lnTo>
                  <a:pt x="51775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6472" y="3143248"/>
            <a:ext cx="6984154" cy="363221"/>
          </a:xfrm>
          <a:custGeom>
            <a:avLst/>
            <a:gdLst/>
            <a:ahLst/>
            <a:cxnLst/>
            <a:rect l="l" t="t" r="r" b="b"/>
            <a:pathLst>
              <a:path w="5238115" h="363220">
                <a:moveTo>
                  <a:pt x="0" y="60452"/>
                </a:moveTo>
                <a:lnTo>
                  <a:pt x="4750" y="36915"/>
                </a:lnTo>
                <a:lnTo>
                  <a:pt x="17705" y="17700"/>
                </a:lnTo>
                <a:lnTo>
                  <a:pt x="36920" y="4748"/>
                </a:lnTo>
                <a:lnTo>
                  <a:pt x="60452" y="0"/>
                </a:lnTo>
                <a:lnTo>
                  <a:pt x="5177536" y="0"/>
                </a:lnTo>
                <a:lnTo>
                  <a:pt x="5201072" y="4748"/>
                </a:lnTo>
                <a:lnTo>
                  <a:pt x="5220287" y="17700"/>
                </a:lnTo>
                <a:lnTo>
                  <a:pt x="5233239" y="36915"/>
                </a:lnTo>
                <a:lnTo>
                  <a:pt x="5237988" y="60452"/>
                </a:lnTo>
                <a:lnTo>
                  <a:pt x="5237988" y="302260"/>
                </a:lnTo>
                <a:lnTo>
                  <a:pt x="5233239" y="325796"/>
                </a:lnTo>
                <a:lnTo>
                  <a:pt x="5220287" y="345011"/>
                </a:lnTo>
                <a:lnTo>
                  <a:pt x="5201072" y="357963"/>
                </a:lnTo>
                <a:lnTo>
                  <a:pt x="5177536" y="362712"/>
                </a:lnTo>
                <a:lnTo>
                  <a:pt x="60452" y="362712"/>
                </a:lnTo>
                <a:lnTo>
                  <a:pt x="36920" y="357963"/>
                </a:lnTo>
                <a:lnTo>
                  <a:pt x="17705" y="345011"/>
                </a:lnTo>
                <a:lnTo>
                  <a:pt x="4750" y="325796"/>
                </a:lnTo>
                <a:lnTo>
                  <a:pt x="0" y="302260"/>
                </a:lnTo>
                <a:lnTo>
                  <a:pt x="0" y="6045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5416" y="4488942"/>
            <a:ext cx="10160002" cy="836931"/>
          </a:xfrm>
          <a:custGeom>
            <a:avLst/>
            <a:gdLst/>
            <a:ahLst/>
            <a:cxnLst/>
            <a:rect l="l" t="t" r="r" b="b"/>
            <a:pathLst>
              <a:path w="7620000" h="836929">
                <a:moveTo>
                  <a:pt x="0" y="836675"/>
                </a:moveTo>
                <a:lnTo>
                  <a:pt x="7620000" y="836675"/>
                </a:lnTo>
                <a:lnTo>
                  <a:pt x="7620000" y="0"/>
                </a:lnTo>
                <a:lnTo>
                  <a:pt x="0" y="0"/>
                </a:lnTo>
                <a:lnTo>
                  <a:pt x="0" y="83667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416" y="4488942"/>
            <a:ext cx="10160002" cy="836931"/>
          </a:xfrm>
          <a:custGeom>
            <a:avLst/>
            <a:gdLst/>
            <a:ahLst/>
            <a:cxnLst/>
            <a:rect l="l" t="t" r="r" b="b"/>
            <a:pathLst>
              <a:path w="7620000" h="836929">
                <a:moveTo>
                  <a:pt x="0" y="836675"/>
                </a:moveTo>
                <a:lnTo>
                  <a:pt x="7620000" y="836675"/>
                </a:lnTo>
                <a:lnTo>
                  <a:pt x="7620000" y="0"/>
                </a:lnTo>
                <a:lnTo>
                  <a:pt x="0" y="0"/>
                </a:lnTo>
                <a:lnTo>
                  <a:pt x="0" y="8366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20215" y="4281678"/>
            <a:ext cx="7111999" cy="413385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5265166" y="0"/>
                </a:moveTo>
                <a:lnTo>
                  <a:pt x="68834" y="0"/>
                </a:lnTo>
                <a:lnTo>
                  <a:pt x="42042" y="5415"/>
                </a:lnTo>
                <a:lnTo>
                  <a:pt x="20162" y="20177"/>
                </a:lnTo>
                <a:lnTo>
                  <a:pt x="5410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0" y="370945"/>
                </a:lnTo>
                <a:lnTo>
                  <a:pt x="20162" y="392826"/>
                </a:lnTo>
                <a:lnTo>
                  <a:pt x="42042" y="407588"/>
                </a:lnTo>
                <a:lnTo>
                  <a:pt x="68834" y="413004"/>
                </a:lnTo>
                <a:lnTo>
                  <a:pt x="5265166" y="413004"/>
                </a:lnTo>
                <a:lnTo>
                  <a:pt x="5291941" y="407588"/>
                </a:lnTo>
                <a:lnTo>
                  <a:pt x="5313822" y="392826"/>
                </a:lnTo>
                <a:lnTo>
                  <a:pt x="5328584" y="370945"/>
                </a:lnTo>
                <a:lnTo>
                  <a:pt x="5334000" y="344170"/>
                </a:lnTo>
                <a:lnTo>
                  <a:pt x="5334000" y="68834"/>
                </a:lnTo>
                <a:lnTo>
                  <a:pt x="5328584" y="42058"/>
                </a:lnTo>
                <a:lnTo>
                  <a:pt x="5313822" y="20177"/>
                </a:lnTo>
                <a:lnTo>
                  <a:pt x="5291941" y="5415"/>
                </a:lnTo>
                <a:lnTo>
                  <a:pt x="52651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0215" y="4281678"/>
            <a:ext cx="7111999" cy="413385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0" y="68834"/>
                </a:moveTo>
                <a:lnTo>
                  <a:pt x="5410" y="42058"/>
                </a:lnTo>
                <a:lnTo>
                  <a:pt x="20162" y="20177"/>
                </a:lnTo>
                <a:lnTo>
                  <a:pt x="42042" y="5415"/>
                </a:lnTo>
                <a:lnTo>
                  <a:pt x="68834" y="0"/>
                </a:lnTo>
                <a:lnTo>
                  <a:pt x="5265166" y="0"/>
                </a:lnTo>
                <a:lnTo>
                  <a:pt x="5291941" y="5415"/>
                </a:lnTo>
                <a:lnTo>
                  <a:pt x="5313822" y="20177"/>
                </a:lnTo>
                <a:lnTo>
                  <a:pt x="5328584" y="42058"/>
                </a:lnTo>
                <a:lnTo>
                  <a:pt x="5334000" y="68834"/>
                </a:lnTo>
                <a:lnTo>
                  <a:pt x="5334000" y="344170"/>
                </a:lnTo>
                <a:lnTo>
                  <a:pt x="5328584" y="370945"/>
                </a:lnTo>
                <a:lnTo>
                  <a:pt x="5313822" y="392826"/>
                </a:lnTo>
                <a:lnTo>
                  <a:pt x="5291941" y="407588"/>
                </a:lnTo>
                <a:lnTo>
                  <a:pt x="5265166" y="413004"/>
                </a:lnTo>
                <a:lnTo>
                  <a:pt x="68834" y="413004"/>
                </a:lnTo>
                <a:lnTo>
                  <a:pt x="42042" y="407588"/>
                </a:lnTo>
                <a:lnTo>
                  <a:pt x="20162" y="392826"/>
                </a:lnTo>
                <a:lnTo>
                  <a:pt x="5410" y="370945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498128" y="2517140"/>
            <a:ext cx="8742680" cy="2820570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387712" marR="429278" indent="-204815">
              <a:lnSpc>
                <a:spcPts val="1975"/>
              </a:lnSpc>
              <a:spcBef>
                <a:spcPts val="434"/>
              </a:spcBef>
              <a:buChar char="•"/>
              <a:tabLst>
                <a:tab pos="388466" algn="l"/>
              </a:tabLst>
            </a:pPr>
            <a:r>
              <a:rPr sz="1900" spc="-11" dirty="0">
                <a:latin typeface="Arial"/>
                <a:cs typeface="Arial"/>
              </a:rPr>
              <a:t>Quy </a:t>
            </a:r>
            <a:r>
              <a:rPr sz="1900" spc="-5" dirty="0">
                <a:latin typeface="Arial"/>
                <a:cs typeface="Arial"/>
              </a:rPr>
              <a:t>định độ </a:t>
            </a:r>
            <a:r>
              <a:rPr sz="1900" spc="-11" dirty="0">
                <a:latin typeface="Arial"/>
                <a:cs typeface="Arial"/>
              </a:rPr>
              <a:t>dày </a:t>
            </a:r>
            <a:r>
              <a:rPr sz="1900" spc="-5" dirty="0">
                <a:latin typeface="Arial"/>
                <a:cs typeface="Arial"/>
              </a:rPr>
              <a:t>của viền và các giá trị </a:t>
            </a:r>
            <a:r>
              <a:rPr sz="1900" spc="-11" dirty="0">
                <a:latin typeface="Arial"/>
                <a:cs typeface="Arial"/>
              </a:rPr>
              <a:t>được quy </a:t>
            </a:r>
            <a:r>
              <a:rPr sz="1900" spc="-5" dirty="0">
                <a:latin typeface="Arial"/>
                <a:cs typeface="Arial"/>
              </a:rPr>
              <a:t>định bằng </a:t>
            </a:r>
            <a:r>
              <a:rPr sz="1900" spc="-11" dirty="0">
                <a:latin typeface="Arial"/>
                <a:cs typeface="Arial"/>
              </a:rPr>
              <a:t>điểm  </a:t>
            </a:r>
            <a:r>
              <a:rPr sz="1900" spc="-5" dirty="0">
                <a:latin typeface="Arial"/>
                <a:cs typeface="Arial"/>
              </a:rPr>
              <a:t>ảnh.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 marL="25698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border-color:</a:t>
            </a:r>
            <a:endParaRPr dirty="0">
              <a:latin typeface="Arial"/>
              <a:cs typeface="Arial"/>
            </a:endParaRPr>
          </a:p>
          <a:p>
            <a:pPr marL="387712" indent="-204815">
              <a:lnSpc>
                <a:spcPts val="2130"/>
              </a:lnSpc>
              <a:spcBef>
                <a:spcPts val="928"/>
              </a:spcBef>
              <a:buChar char="•"/>
              <a:tabLst>
                <a:tab pos="388466" algn="l"/>
              </a:tabLst>
            </a:pPr>
            <a:r>
              <a:rPr sz="1900" spc="-11" dirty="0">
                <a:latin typeface="Arial"/>
                <a:cs typeface="Arial"/>
              </a:rPr>
              <a:t>Chỉ </a:t>
            </a:r>
            <a:r>
              <a:rPr sz="1900" spc="-5" dirty="0">
                <a:latin typeface="Arial"/>
                <a:cs typeface="Arial"/>
              </a:rPr>
              <a:t>ra </a:t>
            </a:r>
            <a:r>
              <a:rPr sz="1900" spc="-11" dirty="0">
                <a:latin typeface="Arial"/>
                <a:cs typeface="Arial"/>
              </a:rPr>
              <a:t>màu </a:t>
            </a:r>
            <a:r>
              <a:rPr sz="1900" spc="-5" dirty="0">
                <a:latin typeface="Arial"/>
                <a:cs typeface="Arial"/>
              </a:rPr>
              <a:t>của viền với các giá trị là tên </a:t>
            </a:r>
            <a:r>
              <a:rPr sz="1900" spc="-11" dirty="0">
                <a:latin typeface="Arial"/>
                <a:cs typeface="Arial"/>
              </a:rPr>
              <a:t>màu </a:t>
            </a:r>
            <a:r>
              <a:rPr sz="1900" spc="-5" dirty="0">
                <a:latin typeface="Arial"/>
                <a:cs typeface="Arial"/>
              </a:rPr>
              <a:t>hoặc giá trị </a:t>
            </a:r>
            <a:r>
              <a:rPr sz="1900" spc="-11" dirty="0">
                <a:latin typeface="Arial"/>
                <a:cs typeface="Arial"/>
              </a:rPr>
              <a:t>RGB</a:t>
            </a:r>
            <a:r>
              <a:rPr sz="1900" spc="14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value,</a:t>
            </a:r>
            <a:r>
              <a:rPr lang="vi-VN" sz="1900" dirty="0">
                <a:latin typeface="Arial"/>
                <a:cs typeface="Arial"/>
              </a:rPr>
              <a:t> </a:t>
            </a:r>
            <a:r>
              <a:rPr sz="1900" spc="-5" dirty="0" err="1">
                <a:latin typeface="Arial"/>
                <a:cs typeface="Arial"/>
              </a:rPr>
              <a:t>hoặc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hệ số </a:t>
            </a:r>
            <a:r>
              <a:rPr sz="1900" spc="-11" dirty="0">
                <a:latin typeface="Arial"/>
                <a:cs typeface="Arial"/>
              </a:rPr>
              <a:t>16.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/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border-style:</a:t>
            </a:r>
            <a:endParaRPr dirty="0">
              <a:latin typeface="Arial"/>
              <a:cs typeface="Arial"/>
            </a:endParaRPr>
          </a:p>
          <a:p>
            <a:pPr marL="387712" marR="779958" indent="-204815">
              <a:lnSpc>
                <a:spcPts val="1975"/>
              </a:lnSpc>
              <a:spcBef>
                <a:spcPts val="1650"/>
              </a:spcBef>
              <a:buChar char="•"/>
              <a:tabLst>
                <a:tab pos="388466" algn="l"/>
              </a:tabLst>
            </a:pPr>
            <a:r>
              <a:rPr sz="1900" spc="-11" dirty="0">
                <a:latin typeface="Arial"/>
                <a:cs typeface="Arial"/>
              </a:rPr>
              <a:t>Chỉ </a:t>
            </a:r>
            <a:r>
              <a:rPr sz="1900" spc="-5" dirty="0">
                <a:latin typeface="Arial"/>
                <a:cs typeface="Arial"/>
              </a:rPr>
              <a:t>ra kiểu </a:t>
            </a:r>
            <a:r>
              <a:rPr sz="1900" spc="-11" dirty="0">
                <a:latin typeface="Arial"/>
                <a:cs typeface="Arial"/>
              </a:rPr>
              <a:t>đường </a:t>
            </a:r>
            <a:r>
              <a:rPr sz="1900" spc="-5" dirty="0">
                <a:latin typeface="Arial"/>
                <a:cs typeface="Arial"/>
              </a:rPr>
              <a:t>viền có thể là các giá trị sau: solid, dashed,  groove, dotted, outset, ridge, inset, or</a:t>
            </a:r>
            <a:r>
              <a:rPr sz="1900" spc="4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none.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9198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4725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ÁP DỤNG VIỀN SỬ DỤNG </a:t>
            </a:r>
            <a:r>
              <a:rPr lang="vi-VN" spc="-19" dirty="0"/>
              <a:t>STYLE</a:t>
            </a:r>
            <a:r>
              <a:rPr lang="vi-VN" spc="-60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5815" y="1238252"/>
            <a:ext cx="11277600" cy="802005"/>
          </a:xfrm>
          <a:custGeom>
            <a:avLst/>
            <a:gdLst/>
            <a:ahLst/>
            <a:cxnLst/>
            <a:rect l="l" t="t" r="r" b="b"/>
            <a:pathLst>
              <a:path w="8458200" h="802005">
                <a:moveTo>
                  <a:pt x="8324596" y="0"/>
                </a:moveTo>
                <a:lnTo>
                  <a:pt x="133604" y="0"/>
                </a:lnTo>
                <a:lnTo>
                  <a:pt x="91374" y="6811"/>
                </a:lnTo>
                <a:lnTo>
                  <a:pt x="54699" y="25777"/>
                </a:lnTo>
                <a:lnTo>
                  <a:pt x="25777" y="54699"/>
                </a:lnTo>
                <a:lnTo>
                  <a:pt x="6811" y="91374"/>
                </a:lnTo>
                <a:lnTo>
                  <a:pt x="0" y="133603"/>
                </a:lnTo>
                <a:lnTo>
                  <a:pt x="0" y="668020"/>
                </a:lnTo>
                <a:lnTo>
                  <a:pt x="6811" y="710249"/>
                </a:lnTo>
                <a:lnTo>
                  <a:pt x="25777" y="746924"/>
                </a:lnTo>
                <a:lnTo>
                  <a:pt x="54699" y="775846"/>
                </a:lnTo>
                <a:lnTo>
                  <a:pt x="91374" y="794812"/>
                </a:lnTo>
                <a:lnTo>
                  <a:pt x="133604" y="801624"/>
                </a:lnTo>
                <a:lnTo>
                  <a:pt x="8324596" y="801624"/>
                </a:lnTo>
                <a:lnTo>
                  <a:pt x="8366825" y="794812"/>
                </a:lnTo>
                <a:lnTo>
                  <a:pt x="8403500" y="775846"/>
                </a:lnTo>
                <a:lnTo>
                  <a:pt x="8432422" y="746924"/>
                </a:lnTo>
                <a:lnTo>
                  <a:pt x="8451388" y="710249"/>
                </a:lnTo>
                <a:lnTo>
                  <a:pt x="8458200" y="668020"/>
                </a:lnTo>
                <a:lnTo>
                  <a:pt x="8458200" y="133603"/>
                </a:lnTo>
                <a:lnTo>
                  <a:pt x="8451388" y="91374"/>
                </a:lnTo>
                <a:lnTo>
                  <a:pt x="8432422" y="54699"/>
                </a:lnTo>
                <a:lnTo>
                  <a:pt x="8403500" y="25777"/>
                </a:lnTo>
                <a:lnTo>
                  <a:pt x="8366825" y="6811"/>
                </a:lnTo>
                <a:lnTo>
                  <a:pt x="832459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5815" y="1238252"/>
            <a:ext cx="11277600" cy="802005"/>
          </a:xfrm>
          <a:custGeom>
            <a:avLst/>
            <a:gdLst/>
            <a:ahLst/>
            <a:cxnLst/>
            <a:rect l="l" t="t" r="r" b="b"/>
            <a:pathLst>
              <a:path w="8458200" h="802005">
                <a:moveTo>
                  <a:pt x="0" y="133603"/>
                </a:moveTo>
                <a:lnTo>
                  <a:pt x="6811" y="91374"/>
                </a:lnTo>
                <a:lnTo>
                  <a:pt x="25777" y="54699"/>
                </a:lnTo>
                <a:lnTo>
                  <a:pt x="54699" y="25777"/>
                </a:lnTo>
                <a:lnTo>
                  <a:pt x="91374" y="6811"/>
                </a:lnTo>
                <a:lnTo>
                  <a:pt x="133604" y="0"/>
                </a:lnTo>
                <a:lnTo>
                  <a:pt x="8324596" y="0"/>
                </a:lnTo>
                <a:lnTo>
                  <a:pt x="8366825" y="6811"/>
                </a:lnTo>
                <a:lnTo>
                  <a:pt x="8403500" y="25777"/>
                </a:lnTo>
                <a:lnTo>
                  <a:pt x="8432422" y="54699"/>
                </a:lnTo>
                <a:lnTo>
                  <a:pt x="8451388" y="91374"/>
                </a:lnTo>
                <a:lnTo>
                  <a:pt x="8458200" y="133603"/>
                </a:lnTo>
                <a:lnTo>
                  <a:pt x="8458200" y="668020"/>
                </a:lnTo>
                <a:lnTo>
                  <a:pt x="8451388" y="710249"/>
                </a:lnTo>
                <a:lnTo>
                  <a:pt x="8432422" y="746924"/>
                </a:lnTo>
                <a:lnTo>
                  <a:pt x="8403500" y="775846"/>
                </a:lnTo>
                <a:lnTo>
                  <a:pt x="8366825" y="794812"/>
                </a:lnTo>
                <a:lnTo>
                  <a:pt x="8324596" y="801624"/>
                </a:lnTo>
                <a:lnTo>
                  <a:pt x="133604" y="801624"/>
                </a:lnTo>
                <a:lnTo>
                  <a:pt x="91374" y="794812"/>
                </a:lnTo>
                <a:lnTo>
                  <a:pt x="54699" y="775846"/>
                </a:lnTo>
                <a:lnTo>
                  <a:pt x="25777" y="746924"/>
                </a:lnTo>
                <a:lnTo>
                  <a:pt x="6811" y="710249"/>
                </a:lnTo>
                <a:lnTo>
                  <a:pt x="0" y="668020"/>
                </a:lnTo>
                <a:lnTo>
                  <a:pt x="0" y="1336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5815" y="2260856"/>
            <a:ext cx="11277600" cy="798830"/>
          </a:xfrm>
          <a:custGeom>
            <a:avLst/>
            <a:gdLst/>
            <a:ahLst/>
            <a:cxnLst/>
            <a:rect l="l" t="t" r="r" b="b"/>
            <a:pathLst>
              <a:path w="8458200" h="798830">
                <a:moveTo>
                  <a:pt x="8325104" y="0"/>
                </a:moveTo>
                <a:lnTo>
                  <a:pt x="133096" y="0"/>
                </a:lnTo>
                <a:lnTo>
                  <a:pt x="91027" y="6782"/>
                </a:lnTo>
                <a:lnTo>
                  <a:pt x="54490" y="25672"/>
                </a:lnTo>
                <a:lnTo>
                  <a:pt x="25679" y="54479"/>
                </a:lnTo>
                <a:lnTo>
                  <a:pt x="6785" y="91017"/>
                </a:lnTo>
                <a:lnTo>
                  <a:pt x="0" y="133096"/>
                </a:lnTo>
                <a:lnTo>
                  <a:pt x="0" y="665480"/>
                </a:lnTo>
                <a:lnTo>
                  <a:pt x="6785" y="707558"/>
                </a:lnTo>
                <a:lnTo>
                  <a:pt x="25679" y="744096"/>
                </a:lnTo>
                <a:lnTo>
                  <a:pt x="54490" y="772903"/>
                </a:lnTo>
                <a:lnTo>
                  <a:pt x="91027" y="791793"/>
                </a:lnTo>
                <a:lnTo>
                  <a:pt x="133096" y="798576"/>
                </a:lnTo>
                <a:lnTo>
                  <a:pt x="8325104" y="798576"/>
                </a:lnTo>
                <a:lnTo>
                  <a:pt x="8367182" y="791793"/>
                </a:lnTo>
                <a:lnTo>
                  <a:pt x="8403720" y="772903"/>
                </a:lnTo>
                <a:lnTo>
                  <a:pt x="8432527" y="744096"/>
                </a:lnTo>
                <a:lnTo>
                  <a:pt x="8451417" y="707558"/>
                </a:lnTo>
                <a:lnTo>
                  <a:pt x="8458200" y="665480"/>
                </a:lnTo>
                <a:lnTo>
                  <a:pt x="8458200" y="133096"/>
                </a:lnTo>
                <a:lnTo>
                  <a:pt x="8451417" y="91017"/>
                </a:lnTo>
                <a:lnTo>
                  <a:pt x="8432527" y="54479"/>
                </a:lnTo>
                <a:lnTo>
                  <a:pt x="8403720" y="25672"/>
                </a:lnTo>
                <a:lnTo>
                  <a:pt x="8367182" y="6782"/>
                </a:lnTo>
                <a:lnTo>
                  <a:pt x="832510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5815" y="2260856"/>
            <a:ext cx="11277600" cy="798830"/>
          </a:xfrm>
          <a:custGeom>
            <a:avLst/>
            <a:gdLst/>
            <a:ahLst/>
            <a:cxnLst/>
            <a:rect l="l" t="t" r="r" b="b"/>
            <a:pathLst>
              <a:path w="8458200" h="798830">
                <a:moveTo>
                  <a:pt x="0" y="133096"/>
                </a:moveTo>
                <a:lnTo>
                  <a:pt x="6785" y="91017"/>
                </a:lnTo>
                <a:lnTo>
                  <a:pt x="25679" y="54479"/>
                </a:lnTo>
                <a:lnTo>
                  <a:pt x="54490" y="25672"/>
                </a:lnTo>
                <a:lnTo>
                  <a:pt x="91027" y="6782"/>
                </a:lnTo>
                <a:lnTo>
                  <a:pt x="133096" y="0"/>
                </a:lnTo>
                <a:lnTo>
                  <a:pt x="8325104" y="0"/>
                </a:lnTo>
                <a:lnTo>
                  <a:pt x="8367182" y="6782"/>
                </a:lnTo>
                <a:lnTo>
                  <a:pt x="8403720" y="25672"/>
                </a:lnTo>
                <a:lnTo>
                  <a:pt x="8432527" y="54479"/>
                </a:lnTo>
                <a:lnTo>
                  <a:pt x="8451417" y="91017"/>
                </a:lnTo>
                <a:lnTo>
                  <a:pt x="8458200" y="133096"/>
                </a:lnTo>
                <a:lnTo>
                  <a:pt x="8458200" y="665480"/>
                </a:lnTo>
                <a:lnTo>
                  <a:pt x="8451417" y="707558"/>
                </a:lnTo>
                <a:lnTo>
                  <a:pt x="8432527" y="744096"/>
                </a:lnTo>
                <a:lnTo>
                  <a:pt x="8403720" y="772903"/>
                </a:lnTo>
                <a:lnTo>
                  <a:pt x="8367182" y="791793"/>
                </a:lnTo>
                <a:lnTo>
                  <a:pt x="8325104" y="798576"/>
                </a:lnTo>
                <a:lnTo>
                  <a:pt x="133096" y="798576"/>
                </a:lnTo>
                <a:lnTo>
                  <a:pt x="91027" y="791793"/>
                </a:lnTo>
                <a:lnTo>
                  <a:pt x="54490" y="772903"/>
                </a:lnTo>
                <a:lnTo>
                  <a:pt x="25679" y="744096"/>
                </a:lnTo>
                <a:lnTo>
                  <a:pt x="6785" y="707558"/>
                </a:lnTo>
                <a:lnTo>
                  <a:pt x="0" y="665480"/>
                </a:lnTo>
                <a:lnTo>
                  <a:pt x="0" y="1330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5815" y="3474721"/>
            <a:ext cx="11277600" cy="815340"/>
          </a:xfrm>
          <a:custGeom>
            <a:avLst/>
            <a:gdLst/>
            <a:ahLst/>
            <a:cxnLst/>
            <a:rect l="l" t="t" r="r" b="b"/>
            <a:pathLst>
              <a:path w="8458200" h="815339">
                <a:moveTo>
                  <a:pt x="8322310" y="0"/>
                </a:moveTo>
                <a:lnTo>
                  <a:pt x="135890" y="0"/>
                </a:lnTo>
                <a:lnTo>
                  <a:pt x="92940" y="6927"/>
                </a:lnTo>
                <a:lnTo>
                  <a:pt x="55637" y="26216"/>
                </a:lnTo>
                <a:lnTo>
                  <a:pt x="26220" y="55632"/>
                </a:lnTo>
                <a:lnTo>
                  <a:pt x="6928" y="92935"/>
                </a:lnTo>
                <a:lnTo>
                  <a:pt x="0" y="135889"/>
                </a:lnTo>
                <a:lnTo>
                  <a:pt x="0" y="679450"/>
                </a:lnTo>
                <a:lnTo>
                  <a:pt x="6928" y="722404"/>
                </a:lnTo>
                <a:lnTo>
                  <a:pt x="26220" y="759707"/>
                </a:lnTo>
                <a:lnTo>
                  <a:pt x="55637" y="789123"/>
                </a:lnTo>
                <a:lnTo>
                  <a:pt x="92940" y="808412"/>
                </a:lnTo>
                <a:lnTo>
                  <a:pt x="135890" y="815340"/>
                </a:lnTo>
                <a:lnTo>
                  <a:pt x="8322310" y="815340"/>
                </a:lnTo>
                <a:lnTo>
                  <a:pt x="8365264" y="808412"/>
                </a:lnTo>
                <a:lnTo>
                  <a:pt x="8402567" y="789123"/>
                </a:lnTo>
                <a:lnTo>
                  <a:pt x="8431983" y="759707"/>
                </a:lnTo>
                <a:lnTo>
                  <a:pt x="8451272" y="722404"/>
                </a:lnTo>
                <a:lnTo>
                  <a:pt x="8458200" y="679450"/>
                </a:lnTo>
                <a:lnTo>
                  <a:pt x="8458200" y="135889"/>
                </a:lnTo>
                <a:lnTo>
                  <a:pt x="8451272" y="92935"/>
                </a:lnTo>
                <a:lnTo>
                  <a:pt x="8431983" y="55632"/>
                </a:lnTo>
                <a:lnTo>
                  <a:pt x="8402567" y="26216"/>
                </a:lnTo>
                <a:lnTo>
                  <a:pt x="8365264" y="6927"/>
                </a:lnTo>
                <a:lnTo>
                  <a:pt x="832231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5815" y="3463291"/>
            <a:ext cx="11277600" cy="815340"/>
          </a:xfrm>
          <a:custGeom>
            <a:avLst/>
            <a:gdLst/>
            <a:ahLst/>
            <a:cxnLst/>
            <a:rect l="l" t="t" r="r" b="b"/>
            <a:pathLst>
              <a:path w="8458200" h="815339">
                <a:moveTo>
                  <a:pt x="0" y="135889"/>
                </a:moveTo>
                <a:lnTo>
                  <a:pt x="6928" y="92935"/>
                </a:lnTo>
                <a:lnTo>
                  <a:pt x="26220" y="55632"/>
                </a:lnTo>
                <a:lnTo>
                  <a:pt x="55637" y="26216"/>
                </a:lnTo>
                <a:lnTo>
                  <a:pt x="92940" y="6927"/>
                </a:lnTo>
                <a:lnTo>
                  <a:pt x="135890" y="0"/>
                </a:lnTo>
                <a:lnTo>
                  <a:pt x="8322310" y="0"/>
                </a:lnTo>
                <a:lnTo>
                  <a:pt x="8365264" y="6927"/>
                </a:lnTo>
                <a:lnTo>
                  <a:pt x="8402567" y="26216"/>
                </a:lnTo>
                <a:lnTo>
                  <a:pt x="8431983" y="55632"/>
                </a:lnTo>
                <a:lnTo>
                  <a:pt x="8451272" y="92935"/>
                </a:lnTo>
                <a:lnTo>
                  <a:pt x="8458200" y="135889"/>
                </a:lnTo>
                <a:lnTo>
                  <a:pt x="8458200" y="679450"/>
                </a:lnTo>
                <a:lnTo>
                  <a:pt x="8451272" y="722404"/>
                </a:lnTo>
                <a:lnTo>
                  <a:pt x="8431983" y="759707"/>
                </a:lnTo>
                <a:lnTo>
                  <a:pt x="8402567" y="789123"/>
                </a:lnTo>
                <a:lnTo>
                  <a:pt x="8365264" y="808412"/>
                </a:lnTo>
                <a:lnTo>
                  <a:pt x="8322310" y="815340"/>
                </a:lnTo>
                <a:lnTo>
                  <a:pt x="135890" y="815340"/>
                </a:lnTo>
                <a:lnTo>
                  <a:pt x="92940" y="808412"/>
                </a:lnTo>
                <a:lnTo>
                  <a:pt x="55637" y="789123"/>
                </a:lnTo>
                <a:lnTo>
                  <a:pt x="26220" y="759707"/>
                </a:lnTo>
                <a:lnTo>
                  <a:pt x="6928" y="722404"/>
                </a:lnTo>
                <a:lnTo>
                  <a:pt x="0" y="679450"/>
                </a:lnTo>
                <a:lnTo>
                  <a:pt x="0" y="13588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31328" y="1230249"/>
            <a:ext cx="10943168" cy="3000716"/>
          </a:xfrm>
          <a:prstGeom prst="rect">
            <a:avLst/>
          </a:prstGeom>
        </p:spPr>
        <p:txBody>
          <a:bodyPr vert="horz" wrap="square" lIns="0" tIns="58951" rIns="0" bIns="0" rtlCol="0">
            <a:spAutoFit/>
          </a:bodyPr>
          <a:lstStyle/>
          <a:p>
            <a:pPr marL="15114" marR="12092">
              <a:lnSpc>
                <a:spcPct val="86400"/>
              </a:lnSpc>
              <a:spcBef>
                <a:spcPts val="464"/>
              </a:spcBef>
            </a:pPr>
            <a:r>
              <a:rPr spc="-5" dirty="0">
                <a:latin typeface="Arial"/>
                <a:cs typeface="Arial"/>
              </a:rPr>
              <a:t>Để thiết lập </a:t>
            </a:r>
            <a:r>
              <a:rPr dirty="0">
                <a:latin typeface="Arial"/>
                <a:cs typeface="Arial"/>
              </a:rPr>
              <a:t>tất cả các </a:t>
            </a:r>
            <a:r>
              <a:rPr spc="-5" dirty="0">
                <a:latin typeface="Arial"/>
                <a:cs typeface="Arial"/>
              </a:rPr>
              <a:t>thuộc tính một thời điểm người dùng </a:t>
            </a:r>
            <a:r>
              <a:rPr dirty="0">
                <a:latin typeface="Arial"/>
                <a:cs typeface="Arial"/>
              </a:rPr>
              <a:t>có thể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thuộc  tính </a:t>
            </a:r>
            <a:r>
              <a:rPr dirty="0">
                <a:latin typeface="Arial"/>
                <a:cs typeface="Arial"/>
              </a:rPr>
              <a:t>viền và </a:t>
            </a:r>
            <a:r>
              <a:rPr spc="-5" dirty="0">
                <a:latin typeface="Arial"/>
                <a:cs typeface="Arial"/>
              </a:rPr>
              <a:t>đặt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thiết lập theo </a:t>
            </a:r>
            <a:r>
              <a:rPr dirty="0">
                <a:latin typeface="Arial"/>
                <a:cs typeface="Arial"/>
              </a:rPr>
              <a:t>thứ tự </a:t>
            </a:r>
            <a:r>
              <a:rPr spc="-5" dirty="0">
                <a:latin typeface="Arial"/>
                <a:cs typeface="Arial"/>
              </a:rPr>
              <a:t>của chiều rộng, màu </a:t>
            </a:r>
            <a:r>
              <a:rPr dirty="0">
                <a:latin typeface="Arial"/>
                <a:cs typeface="Arial"/>
              </a:rPr>
              <a:t>sắc và </a:t>
            </a:r>
            <a:r>
              <a:rPr spc="-5" dirty="0">
                <a:latin typeface="Arial"/>
                <a:cs typeface="Arial"/>
              </a:rPr>
              <a:t>kiểu tương  </a:t>
            </a:r>
            <a:r>
              <a:rPr spc="-11" dirty="0"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5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Để định dạng từng phía riêng biệt, hãy thay </a:t>
            </a:r>
            <a:r>
              <a:rPr dirty="0">
                <a:latin typeface="Arial"/>
                <a:cs typeface="Arial"/>
              </a:rPr>
              <a:t>thế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spc="-11" dirty="0">
                <a:latin typeface="Arial"/>
                <a:cs typeface="Arial"/>
              </a:rPr>
              <a:t>border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thuộc  </a:t>
            </a:r>
            <a:r>
              <a:rPr dirty="0">
                <a:latin typeface="Arial"/>
                <a:cs typeface="Arial"/>
              </a:rPr>
              <a:t>tính </a:t>
            </a:r>
            <a:r>
              <a:rPr spc="-5" dirty="0">
                <a:latin typeface="Arial"/>
                <a:cs typeface="Arial"/>
              </a:rPr>
              <a:t>border-bottom, border-top, border-right, or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border-lef.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700">
              <a:latin typeface="Times New Roman"/>
              <a:cs typeface="Times New Roman"/>
            </a:endParaRPr>
          </a:p>
          <a:p>
            <a:pPr marL="15871" marR="553227">
              <a:lnSpc>
                <a:spcPts val="2225"/>
              </a:lnSpc>
            </a:pP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áp dụng style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từng </a:t>
            </a:r>
            <a:r>
              <a:rPr dirty="0">
                <a:latin typeface="Arial"/>
                <a:cs typeface="Arial"/>
              </a:rPr>
              <a:t>ô </a:t>
            </a:r>
            <a:r>
              <a:rPr spc="-5" dirty="0">
                <a:latin typeface="Arial"/>
                <a:cs typeface="Arial"/>
              </a:rPr>
              <a:t>đơn lẻ hoặc toàn bộ bảng </a:t>
            </a:r>
            <a:r>
              <a:rPr spc="-11" dirty="0">
                <a:latin typeface="Arial"/>
                <a:cs typeface="Arial"/>
              </a:rPr>
              <a:t>bằng  </a:t>
            </a:r>
            <a:r>
              <a:rPr dirty="0">
                <a:latin typeface="Arial"/>
                <a:cs typeface="Arial"/>
              </a:rPr>
              <a:t>cách chỉ </a:t>
            </a:r>
            <a:r>
              <a:rPr spc="-5" dirty="0">
                <a:latin typeface="Arial"/>
                <a:cs typeface="Arial"/>
              </a:rPr>
              <a:t>ra các </a:t>
            </a:r>
            <a:r>
              <a:rPr spc="-11" dirty="0">
                <a:latin typeface="Arial"/>
                <a:cs typeface="Arial"/>
              </a:rPr>
              <a:t>style </a:t>
            </a:r>
            <a:r>
              <a:rPr spc="-5" dirty="0">
                <a:latin typeface="Arial"/>
                <a:cs typeface="Arial"/>
              </a:rPr>
              <a:t>trong vùng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thẻ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&lt;style&gt;.</a:t>
            </a:r>
            <a:endParaRPr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1040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0738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BỐ CỤ </a:t>
            </a:r>
            <a:r>
              <a:rPr lang="vi-VN" spc="-30" dirty="0"/>
              <a:t>TRANG </a:t>
            </a:r>
            <a:r>
              <a:rPr lang="vi-VN" spc="-5" dirty="0"/>
              <a:t>SỬ DỤNG BẢNG</a:t>
            </a:r>
            <a:r>
              <a:rPr lang="vi-VN" spc="-41" dirty="0"/>
              <a:t> </a:t>
            </a:r>
            <a:r>
              <a:rPr lang="vi-VN" dirty="0"/>
              <a:t>1-5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968129"/>
            <a:ext cx="11232727" cy="2558790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được sử </a:t>
            </a:r>
            <a:r>
              <a:rPr spc="5" dirty="0">
                <a:latin typeface="Calibri"/>
                <a:cs typeface="Calibri"/>
              </a:rPr>
              <a:t>dụng cho </a:t>
            </a:r>
            <a:r>
              <a:rPr dirty="0">
                <a:latin typeface="Calibri"/>
                <a:cs typeface="Calibri"/>
              </a:rPr>
              <a:t>cấu trúc 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spc="-5" dirty="0">
                <a:latin typeface="Calibri"/>
                <a:cs typeface="Calibri"/>
              </a:rPr>
              <a:t>và tổ </a:t>
            </a:r>
            <a:r>
              <a:rPr spc="5" dirty="0">
                <a:latin typeface="Calibri"/>
                <a:cs typeface="Calibri"/>
              </a:rPr>
              <a:t>chức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thích</a:t>
            </a:r>
            <a:r>
              <a:rPr spc="-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sắp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xếp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ngang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dirty="0">
                <a:latin typeface="Calibri"/>
                <a:cs typeface="Calibri"/>
              </a:rPr>
              <a:t>dọc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yêu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cầu.</a:t>
            </a:r>
            <a:endParaRPr>
              <a:latin typeface="Calibri"/>
              <a:cs typeface="Calibri"/>
            </a:endParaRPr>
          </a:p>
          <a:p>
            <a:pPr marL="341610" marR="8313" indent="-326493">
              <a:lnSpc>
                <a:spcPct val="151400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trang web có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duy nhất để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dữ liệu cho khách hàng hoặc  người sử </a:t>
            </a:r>
            <a:r>
              <a:rPr spc="5" dirty="0">
                <a:latin typeface="Calibri"/>
                <a:cs typeface="Calibri"/>
              </a:rPr>
              <a:t>dụng của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Nhiều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 web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dụng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cửa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sổ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pop-up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cung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thông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khách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9388" y="4503548"/>
            <a:ext cx="4752337" cy="179447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&lt;!DOCTYPE HTML&gt;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&lt;title&gt;Page Layout</a:t>
            </a:r>
            <a:r>
              <a:rPr sz="1900" spc="-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&lt;/title&gt;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305332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&lt;style&gt;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2918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0738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BỐ CỤ </a:t>
            </a:r>
            <a:r>
              <a:rPr lang="vi-VN" spc="-30" dirty="0"/>
              <a:t>TRANG </a:t>
            </a:r>
            <a:r>
              <a:rPr lang="vi-VN" spc="-5" dirty="0"/>
              <a:t>SỬ DỤNG BẢNG</a:t>
            </a:r>
            <a:r>
              <a:rPr lang="vi-VN" spc="-41" dirty="0"/>
              <a:t> </a:t>
            </a:r>
            <a:r>
              <a:rPr lang="vi-VN" dirty="0"/>
              <a:t>2-5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19387" y="821182"/>
            <a:ext cx="10705943" cy="446026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#navlayout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width: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100%;</a:t>
            </a:r>
            <a:endParaRPr sz="1900" dirty="0">
              <a:latin typeface="Courier New"/>
              <a:cs typeface="Courier New"/>
            </a:endParaRPr>
          </a:p>
          <a:p>
            <a:pPr marL="1103429" marR="1899257">
              <a:lnSpc>
                <a:spcPct val="101899"/>
              </a:lnSpc>
              <a:spcBef>
                <a:spcPts val="11"/>
              </a:spcBef>
            </a:pPr>
            <a:r>
              <a:rPr sz="1900" spc="-5" dirty="0">
                <a:latin typeface="Courier New"/>
                <a:cs typeface="Courier New"/>
              </a:rPr>
              <a:t>float: left;  margin: 0 0 3em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0;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padding:</a:t>
            </a:r>
            <a:r>
              <a:rPr sz="1900" spc="-11" dirty="0">
                <a:latin typeface="Courier New"/>
                <a:cs typeface="Courier New"/>
              </a:rPr>
              <a:t> 0;</a:t>
            </a:r>
            <a:endParaRPr sz="1900" dirty="0">
              <a:latin typeface="Courier New"/>
              <a:cs typeface="Courier New"/>
            </a:endParaRPr>
          </a:p>
          <a:p>
            <a:pPr marL="1103429" marR="733856">
              <a:lnSpc>
                <a:spcPct val="101899"/>
              </a:lnSpc>
              <a:spcBef>
                <a:spcPts val="19"/>
              </a:spcBef>
            </a:pPr>
            <a:r>
              <a:rPr sz="1900" spc="-5" dirty="0">
                <a:latin typeface="Courier New"/>
                <a:cs typeface="Courier New"/>
              </a:rPr>
              <a:t>list-style: none;  background-color:</a:t>
            </a:r>
            <a:r>
              <a:rPr sz="1900" spc="-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#f2f2f2;</a:t>
            </a:r>
            <a:endParaRPr sz="1900" dirty="0">
              <a:latin typeface="Courier New"/>
              <a:cs typeface="Courier New"/>
            </a:endParaRPr>
          </a:p>
          <a:p>
            <a:pPr marL="1103429" marR="150398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border-bottom: 1px solid </a:t>
            </a:r>
            <a:r>
              <a:rPr sz="1900" dirty="0">
                <a:latin typeface="Courier New"/>
                <a:cs typeface="Courier New"/>
              </a:rPr>
              <a:t>#ccc;  </a:t>
            </a:r>
            <a:r>
              <a:rPr sz="1900" spc="-5" dirty="0">
                <a:latin typeface="Courier New"/>
                <a:cs typeface="Courier New"/>
              </a:rPr>
              <a:t>border-top: 1px solid #ccc;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>
              <a:lnSpc>
                <a:spcPts val="2238"/>
              </a:lnSpc>
            </a:pPr>
            <a:r>
              <a:rPr sz="1900" spc="-5" dirty="0">
                <a:latin typeface="Courier New"/>
                <a:cs typeface="Courier New"/>
              </a:rPr>
              <a:t>#navlayout </a:t>
            </a:r>
            <a:r>
              <a:rPr sz="1900" dirty="0">
                <a:latin typeface="Courier New"/>
                <a:cs typeface="Courier New"/>
              </a:rPr>
              <a:t>li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float: left;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#navlayout </a:t>
            </a:r>
            <a:r>
              <a:rPr sz="1900" dirty="0">
                <a:latin typeface="Courier New"/>
                <a:cs typeface="Courier New"/>
              </a:rPr>
              <a:t>li </a:t>
            </a:r>
            <a:r>
              <a:rPr sz="1900" spc="-5" dirty="0">
                <a:latin typeface="Courier New"/>
                <a:cs typeface="Courier New"/>
              </a:rPr>
              <a:t>a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1103429" marR="1899257">
              <a:lnSpc>
                <a:spcPct val="101899"/>
              </a:lnSpc>
            </a:pPr>
            <a:r>
              <a:rPr sz="1900" spc="-5" dirty="0">
                <a:latin typeface="Courier New"/>
                <a:cs typeface="Courier New"/>
              </a:rPr>
              <a:t>display: block;  padding: 8px</a:t>
            </a:r>
            <a:r>
              <a:rPr sz="1900" spc="-54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15px;</a:t>
            </a:r>
            <a:endParaRPr sz="1900" dirty="0">
              <a:latin typeface="Courier New"/>
              <a:cs typeface="Courier New"/>
            </a:endParaRPr>
          </a:p>
          <a:p>
            <a:pPr marL="1103429" marR="1316557">
              <a:lnSpc>
                <a:spcPct val="101899"/>
              </a:lnSpc>
              <a:spcBef>
                <a:spcPts val="11"/>
              </a:spcBef>
            </a:pPr>
            <a:r>
              <a:rPr sz="1900" spc="-5" dirty="0">
                <a:latin typeface="Courier New"/>
                <a:cs typeface="Courier New"/>
              </a:rPr>
              <a:t>text-decoration: none;  font-weight: </a:t>
            </a:r>
            <a:r>
              <a:rPr sz="1900" spc="-11" dirty="0">
                <a:latin typeface="Courier New"/>
                <a:cs typeface="Courier New"/>
              </a:rPr>
              <a:t>bold;  </a:t>
            </a:r>
            <a:r>
              <a:rPr sz="1900" spc="-5" dirty="0">
                <a:latin typeface="Courier New"/>
                <a:cs typeface="Courier New"/>
              </a:rPr>
              <a:t>color: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#069;</a:t>
            </a:r>
            <a:endParaRPr sz="1900" dirty="0">
              <a:latin typeface="Courier New"/>
              <a:cs typeface="Courier New"/>
            </a:endParaRPr>
          </a:p>
          <a:p>
            <a:pPr marL="15114" marR="6047" indent="1088312">
              <a:lnSpc>
                <a:spcPct val="101899"/>
              </a:lnSpc>
              <a:spcBef>
                <a:spcPts val="19"/>
              </a:spcBef>
            </a:pPr>
            <a:r>
              <a:rPr sz="1900" spc="-5" dirty="0">
                <a:latin typeface="Courier New"/>
                <a:cs typeface="Courier New"/>
              </a:rPr>
              <a:t>border-right: 1px solid </a:t>
            </a:r>
            <a:r>
              <a:rPr sz="1900" dirty="0">
                <a:latin typeface="Courier New"/>
                <a:cs typeface="Courier New"/>
              </a:rPr>
              <a:t>#ccc; </a:t>
            </a:r>
            <a:r>
              <a:rPr sz="1900" spc="-5" dirty="0">
                <a:latin typeface="Courier New"/>
                <a:cs typeface="Courier New"/>
              </a:rPr>
              <a:t>}  #navlayout </a:t>
            </a:r>
            <a:r>
              <a:rPr sz="1900" dirty="0">
                <a:latin typeface="Courier New"/>
                <a:cs typeface="Courier New"/>
              </a:rPr>
              <a:t>li </a:t>
            </a:r>
            <a:r>
              <a:rPr sz="1900" spc="-5" dirty="0">
                <a:latin typeface="Courier New"/>
                <a:cs typeface="Courier New"/>
              </a:rPr>
              <a:t>a:hover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color: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#c00;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background-color: </a:t>
            </a:r>
            <a:r>
              <a:rPr sz="1900" dirty="0">
                <a:latin typeface="Courier New"/>
                <a:cs typeface="Courier New"/>
              </a:rPr>
              <a:t>#fff; </a:t>
            </a: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R="3842349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&lt;/style&gt;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24602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0738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BỐ CỤ </a:t>
            </a:r>
            <a:r>
              <a:rPr lang="vi-VN" spc="-30" dirty="0"/>
              <a:t>TRANG </a:t>
            </a:r>
            <a:r>
              <a:rPr lang="vi-VN" spc="-5" dirty="0"/>
              <a:t>SỬ DỤNG BẢNG</a:t>
            </a:r>
            <a:r>
              <a:rPr lang="vi-VN" spc="-41" dirty="0"/>
              <a:t> </a:t>
            </a:r>
            <a:r>
              <a:rPr lang="vi-VN" dirty="0"/>
              <a:t>3-5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17786" y="1097662"/>
            <a:ext cx="9644380" cy="445930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450439" marR="1901523" indent="-145108">
              <a:lnSpc>
                <a:spcPts val="2344"/>
              </a:lnSpc>
              <a:spcBef>
                <a:spcPts val="71"/>
              </a:spcBef>
              <a:tabLst>
                <a:tab pos="2483469" algn="l"/>
              </a:tabLst>
            </a:pPr>
            <a:r>
              <a:rPr sz="1900" spc="-5" dirty="0">
                <a:latin typeface="Courier New"/>
                <a:cs typeface="Courier New"/>
              </a:rPr>
              <a:t>&lt;img src=”../Images/flowers.jpg” width=”133”  height=”100”	alt=””</a:t>
            </a:r>
            <a:endParaRPr sz="1900">
              <a:latin typeface="Courier New"/>
              <a:cs typeface="Courier New"/>
            </a:endParaRPr>
          </a:p>
          <a:p>
            <a:pPr marL="595550">
              <a:lnSpc>
                <a:spcPts val="2238"/>
              </a:lnSpc>
            </a:pPr>
            <a:r>
              <a:rPr sz="1900" spc="-5" dirty="0">
                <a:latin typeface="Courier New"/>
                <a:cs typeface="Courier New"/>
              </a:rPr>
              <a:t>border=”0”&gt;</a:t>
            </a:r>
            <a:endParaRPr sz="1900">
              <a:latin typeface="Courier New"/>
              <a:cs typeface="Courier New"/>
            </a:endParaRPr>
          </a:p>
          <a:p>
            <a:pPr marL="59555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&lt;h1&gt;Blossoms Gallery&lt;/h1&gt;</a:t>
            </a:r>
            <a:endParaRPr sz="1900">
              <a:latin typeface="Courier New"/>
              <a:cs typeface="Courier New"/>
            </a:endParaRPr>
          </a:p>
          <a:p>
            <a:pPr marL="595550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&lt;h5&gt;&lt;i&gt;The Best sellers for flowers since</a:t>
            </a:r>
            <a:r>
              <a:rPr sz="1900" spc="9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1979&lt;/i&gt;&lt;/h5&gt;</a:t>
            </a:r>
            <a:endParaRPr sz="1900">
              <a:latin typeface="Courier New"/>
              <a:cs typeface="Courier New"/>
            </a:endParaRPr>
          </a:p>
          <a:p>
            <a:pPr marL="74065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&lt;navlayout&gt;</a:t>
            </a:r>
            <a:endParaRPr sz="1900">
              <a:latin typeface="Courier New"/>
              <a:cs typeface="Courier New"/>
            </a:endParaRPr>
          </a:p>
          <a:p>
            <a:pPr marL="885765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&lt;hr&gt;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&lt;ul id=”navlayout”&gt;</a:t>
            </a:r>
            <a:endParaRPr sz="1900">
              <a:latin typeface="Courier New"/>
              <a:cs typeface="Courier New"/>
            </a:endParaRPr>
          </a:p>
          <a:p>
            <a:pPr marL="1177494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&lt;li&gt;&lt;a href=”#”&gt;Home&lt;/a&gt;&lt;/li&gt;</a:t>
            </a:r>
            <a:endParaRPr sz="1900">
              <a:latin typeface="Courier New"/>
              <a:cs typeface="Courier New"/>
            </a:endParaRPr>
          </a:p>
          <a:p>
            <a:pPr marL="139364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&lt;li&gt;&lt;a href=”#”&gt;Contact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Us&lt;/a&gt;&lt;/li&gt;</a:t>
            </a:r>
            <a:endParaRPr sz="1900">
              <a:latin typeface="Courier New"/>
              <a:cs typeface="Courier New"/>
            </a:endParaRPr>
          </a:p>
          <a:p>
            <a:pPr marL="1393644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&lt;li&gt;&lt;a href=”#”&gt;About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Us&lt;/a&gt;&lt;/li&gt;</a:t>
            </a:r>
            <a:endParaRPr sz="1900">
              <a:latin typeface="Courier New"/>
              <a:cs typeface="Courier New"/>
            </a:endParaRPr>
          </a:p>
          <a:p>
            <a:pPr marL="139364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&lt;li&gt;&lt;a href=”#”&gt;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FAQs&lt;/a&gt;&lt;/li&gt;</a:t>
            </a:r>
            <a:endParaRPr sz="1900">
              <a:latin typeface="Courier New"/>
              <a:cs typeface="Courier New"/>
            </a:endParaRPr>
          </a:p>
          <a:p>
            <a:pPr marL="103238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&lt;/ul&gt;</a:t>
            </a:r>
            <a:endParaRPr sz="1900">
              <a:latin typeface="Courier New"/>
              <a:cs typeface="Courier New"/>
            </a:endParaRPr>
          </a:p>
          <a:p>
            <a:pPr marL="740657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&lt;/navlayout&gt;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385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0738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BỐ CỤ </a:t>
            </a:r>
            <a:r>
              <a:rPr lang="vi-VN" spc="-30" dirty="0"/>
              <a:t>TRANG </a:t>
            </a:r>
            <a:r>
              <a:rPr lang="vi-VN" spc="-5" dirty="0"/>
              <a:t>SỬ DỤNG BẢNG</a:t>
            </a:r>
            <a:r>
              <a:rPr lang="vi-VN" spc="-41" dirty="0"/>
              <a:t> </a:t>
            </a:r>
            <a:r>
              <a:rPr lang="vi-VN" dirty="0"/>
              <a:t>4-5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019388" y="744980"/>
            <a:ext cx="10292926" cy="34513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6387791" algn="ctr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&lt;table&gt;</a:t>
            </a:r>
            <a:endParaRPr sz="1900">
              <a:latin typeface="Courier New"/>
              <a:cs typeface="Courier New"/>
            </a:endParaRPr>
          </a:p>
          <a:p>
            <a:pPr marR="6532142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>
              <a:latin typeface="Courier New"/>
              <a:cs typeface="Courier New"/>
            </a:endParaRPr>
          </a:p>
          <a:p>
            <a:pPr marL="132260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</a:t>
            </a:r>
            <a:endParaRPr sz="1900">
              <a:latin typeface="Courier New"/>
              <a:cs typeface="Courier New"/>
            </a:endParaRPr>
          </a:p>
          <a:p>
            <a:pPr marL="14677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&lt;b&gt;Flowers are now in stock!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&lt;/b&gt;</a:t>
            </a:r>
            <a:endParaRPr sz="1900">
              <a:latin typeface="Courier New"/>
              <a:cs typeface="Courier New"/>
            </a:endParaRPr>
          </a:p>
          <a:p>
            <a:pPr marL="1467711">
              <a:spcBef>
                <a:spcPts val="41"/>
              </a:spcBef>
            </a:pPr>
            <a:r>
              <a:rPr sz="1900" dirty="0">
                <a:latin typeface="Courier New"/>
                <a:cs typeface="Courier New"/>
              </a:rPr>
              <a:t>&lt;i&gt; </a:t>
            </a:r>
            <a:r>
              <a:rPr sz="1900" spc="-5" dirty="0">
                <a:latin typeface="Courier New"/>
                <a:cs typeface="Courier New"/>
              </a:rPr>
              <a:t>We have just received a large shipment of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flowers</a:t>
            </a:r>
            <a:endParaRPr sz="1900">
              <a:latin typeface="Courier New"/>
              <a:cs typeface="Courier New"/>
            </a:endParaRPr>
          </a:p>
          <a:p>
            <a:pPr marL="1467711">
              <a:spcBef>
                <a:spcPts val="60"/>
              </a:spcBef>
            </a:pPr>
            <a:r>
              <a:rPr sz="3000" spc="-8" baseline="-34722" dirty="0">
                <a:latin typeface="Courier New"/>
                <a:cs typeface="Courier New"/>
              </a:rPr>
              <a:t>&lt;/i&gt;</a:t>
            </a:r>
            <a:r>
              <a:rPr sz="1900" spc="-5" dirty="0">
                <a:latin typeface="Courier New"/>
                <a:cs typeface="Courier New"/>
              </a:rPr>
              <a:t>with prices as </a:t>
            </a:r>
            <a:r>
              <a:rPr sz="1900" dirty="0">
                <a:latin typeface="Courier New"/>
                <a:cs typeface="Courier New"/>
              </a:rPr>
              <a:t>low </a:t>
            </a:r>
            <a:r>
              <a:rPr sz="1900" spc="-5" dirty="0">
                <a:latin typeface="Courier New"/>
                <a:cs typeface="Courier New"/>
              </a:rPr>
              <a:t>as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$19.</a:t>
            </a:r>
            <a:endParaRPr sz="1900">
              <a:latin typeface="Courier New"/>
              <a:cs typeface="Courier New"/>
            </a:endParaRPr>
          </a:p>
          <a:p>
            <a:pPr marL="1322601">
              <a:spcBef>
                <a:spcPts val="1232"/>
              </a:spcBef>
            </a:pPr>
            <a:r>
              <a:rPr sz="1900" spc="-5" dirty="0">
                <a:latin typeface="Courier New"/>
                <a:cs typeface="Courier New"/>
              </a:rPr>
              <a:t>&lt;/td&gt;</a:t>
            </a:r>
            <a:endParaRPr sz="1900">
              <a:latin typeface="Courier New"/>
              <a:cs typeface="Courier New"/>
            </a:endParaRPr>
          </a:p>
          <a:p>
            <a:pPr marR="6387034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>
              <a:latin typeface="Courier New"/>
              <a:cs typeface="Courier New"/>
            </a:endParaRPr>
          </a:p>
          <a:p>
            <a:pPr marR="6243438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>
              <a:latin typeface="Courier New"/>
              <a:cs typeface="Courier New"/>
            </a:endParaRPr>
          </a:p>
          <a:p>
            <a:pPr marL="160224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9161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80738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BỐ CỤ </a:t>
            </a:r>
            <a:r>
              <a:rPr lang="vi-VN" spc="-30" dirty="0"/>
              <a:t>TRANG </a:t>
            </a:r>
            <a:r>
              <a:rPr lang="vi-VN" spc="-5" dirty="0"/>
              <a:t>SỬ DỤNG BẢNG</a:t>
            </a:r>
            <a:r>
              <a:rPr lang="vi-VN" spc="-41" dirty="0"/>
              <a:t> </a:t>
            </a:r>
            <a:r>
              <a:rPr lang="en-US" dirty="0"/>
              <a:t>5</a:t>
            </a:r>
            <a:r>
              <a:rPr lang="vi-VN" dirty="0"/>
              <a:t>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3352800" y="1143002"/>
            <a:ext cx="5588001" cy="4520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704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</a:t>
            </a:r>
            <a:r>
              <a:rPr lang="vi-VN"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5"/>
            <a:ext cx="10623125" cy="3227926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cho phép người dùng </a:t>
            </a:r>
            <a:r>
              <a:rPr spc="-11" dirty="0">
                <a:latin typeface="Calibri"/>
                <a:cs typeface="Calibri"/>
              </a:rPr>
              <a:t>xem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của bạn trong một định dạng cấu  trúc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phân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loại</a:t>
            </a:r>
            <a:r>
              <a:rPr dirty="0">
                <a:latin typeface="Calibri"/>
                <a:cs typeface="Calibri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Padding là </a:t>
            </a:r>
            <a:r>
              <a:rPr spc="5" dirty="0">
                <a:latin typeface="Calibri"/>
                <a:cs typeface="Calibri"/>
              </a:rPr>
              <a:t>khoảng không </a:t>
            </a:r>
            <a:r>
              <a:rPr dirty="0">
                <a:latin typeface="Calibri"/>
                <a:cs typeface="Calibri"/>
              </a:rPr>
              <a:t>gian giữa 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viền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 sz="3000" dirty="0">
              <a:latin typeface="Times New Roman"/>
              <a:cs typeface="Times New Roman"/>
            </a:endParaRPr>
          </a:p>
          <a:p>
            <a:pPr marL="341610" marR="6047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  <a:tab pos="1440503" algn="l"/>
              </a:tabLst>
            </a:pPr>
            <a:r>
              <a:rPr dirty="0">
                <a:latin typeface="Calibri"/>
                <a:cs typeface="Calibri"/>
              </a:rPr>
              <a:t>Phần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	caption định nghĩa một </a:t>
            </a:r>
            <a:r>
              <a:rPr spc="5" dirty="0">
                <a:latin typeface="Calibri"/>
                <a:cs typeface="Calibri"/>
              </a:rPr>
              <a:t>chú </a:t>
            </a:r>
            <a:r>
              <a:rPr dirty="0">
                <a:latin typeface="Calibri"/>
                <a:cs typeface="Calibri"/>
              </a:rPr>
              <a:t>thích cho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bảng. Nó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 con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Spanning </a:t>
            </a:r>
            <a:r>
              <a:rPr spc="5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cập </a:t>
            </a:r>
            <a:r>
              <a:rPr spc="5" dirty="0">
                <a:latin typeface="Calibri"/>
                <a:cs typeface="Calibri"/>
              </a:rPr>
              <a:t>đến một </a:t>
            </a:r>
            <a:r>
              <a:rPr dirty="0">
                <a:latin typeface="Calibri"/>
                <a:cs typeface="Calibri"/>
              </a:rPr>
              <a:t>quá trình gộp </a:t>
            </a:r>
            <a:r>
              <a:rPr spc="5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trên nhiều hàng hoặc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</a:p>
          <a:p>
            <a:pPr marL="341610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err="1">
                <a:latin typeface="Calibri"/>
                <a:cs typeface="Calibri"/>
              </a:rPr>
              <a:t>Thuộc</a:t>
            </a:r>
            <a:r>
              <a:rPr dirty="0">
                <a:latin typeface="Calibri"/>
                <a:cs typeface="Calibri"/>
              </a:rPr>
              <a:t> tính rowspan gộp </a:t>
            </a:r>
            <a:r>
              <a:rPr spc="5" dirty="0">
                <a:latin typeface="Calibri"/>
                <a:cs typeface="Calibri"/>
              </a:rPr>
              <a:t>ô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qua </a:t>
            </a:r>
            <a:r>
              <a:rPr dirty="0">
                <a:latin typeface="Calibri"/>
                <a:cs typeface="Calibri"/>
              </a:rPr>
              <a:t>hai hoặc nhiều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hàng.</a:t>
            </a:r>
          </a:p>
          <a:p>
            <a:pPr marL="341610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colspan gộp </a:t>
            </a:r>
            <a:r>
              <a:rPr spc="5" dirty="0">
                <a:latin typeface="Calibri"/>
                <a:cs typeface="Calibri"/>
              </a:rPr>
              <a:t>ô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qua </a:t>
            </a:r>
            <a:r>
              <a:rPr dirty="0">
                <a:latin typeface="Calibri"/>
                <a:cs typeface="Calibri"/>
              </a:rPr>
              <a:t>hai hoặc nhiều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cột</a:t>
            </a:r>
            <a:r>
              <a:rPr dirty="0">
                <a:latin typeface="Calibri"/>
                <a:cs typeface="Calibri"/>
              </a:rPr>
              <a:t>.</a:t>
            </a:r>
            <a:endParaRPr sz="3000" dirty="0">
              <a:latin typeface="Times New Roman"/>
              <a:cs typeface="Times New Roman"/>
            </a:endParaRPr>
          </a:p>
          <a:p>
            <a:pPr marL="341610" marR="6047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border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 bảng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sử dụng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viền 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bảng</a:t>
            </a:r>
            <a:r>
              <a:rPr dirty="0">
                <a:latin typeface="Calibri"/>
                <a:cs typeface="Calibri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7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tổ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chức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Nó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nhà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phát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triển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để</a:t>
            </a:r>
            <a:endParaRPr dirty="0">
              <a:latin typeface="Calibri"/>
              <a:cs typeface="Calibri"/>
            </a:endParaRPr>
          </a:p>
          <a:p>
            <a:pPr marL="341610">
              <a:spcBef>
                <a:spcPts val="714"/>
              </a:spcBef>
            </a:pPr>
            <a:r>
              <a:rPr dirty="0">
                <a:latin typeface="Calibri"/>
                <a:cs typeface="Calibri"/>
              </a:rPr>
              <a:t>thiết </a:t>
            </a:r>
            <a:r>
              <a:rPr spc="-30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</a:t>
            </a:r>
            <a:r>
              <a:rPr spc="5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một bố </a:t>
            </a:r>
            <a:r>
              <a:rPr dirty="0">
                <a:latin typeface="Calibri"/>
                <a:cs typeface="Calibri"/>
              </a:rPr>
              <a:t>cục trang hấp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dẫn.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0417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1" y="45996"/>
            <a:ext cx="10515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30" dirty="0"/>
              <a:t>TẠO </a:t>
            </a:r>
            <a:r>
              <a:rPr lang="vi-VN" spc="-41" dirty="0"/>
              <a:t>VÀ </a:t>
            </a:r>
            <a:r>
              <a:rPr lang="vi-VN" spc="-5" dirty="0"/>
              <a:t>ĐỊNH DẠNG BẢNG</a:t>
            </a:r>
            <a:r>
              <a:rPr lang="vi-VN" spc="90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419691"/>
            <a:ext cx="5442374" cy="6024191"/>
          </a:xfrm>
          <a:prstGeom prst="rect">
            <a:avLst/>
          </a:prstGeom>
        </p:spPr>
        <p:txBody>
          <a:bodyPr vert="horz" wrap="square" lIns="0" tIns="187430" rIns="0" bIns="0" rtlCol="0">
            <a:spAutoFit/>
          </a:bodyPr>
          <a:lstStyle/>
          <a:p>
            <a:pPr marL="341610" indent="-326493">
              <a:spcBef>
                <a:spcPts val="147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R="1370971" algn="ctr">
              <a:spcBef>
                <a:spcPts val="1131"/>
              </a:spcBef>
            </a:pPr>
            <a:r>
              <a:rPr spc="-5" dirty="0">
                <a:latin typeface="Courier New"/>
                <a:cs typeface="Courier New"/>
              </a:rPr>
              <a:t>&lt;!DOCTYPE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HTML&gt;</a:t>
            </a:r>
            <a:endParaRPr dirty="0">
              <a:latin typeface="Courier New"/>
              <a:cs typeface="Courier New"/>
            </a:endParaRPr>
          </a:p>
          <a:p>
            <a:pPr marL="522996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L="813211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1103429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&lt;title&gt;Languages&lt;/title&gt;</a:t>
            </a:r>
            <a:endParaRPr dirty="0">
              <a:latin typeface="Courier New"/>
              <a:cs typeface="Courier New"/>
            </a:endParaRPr>
          </a:p>
          <a:p>
            <a:pPr marR="1952161" algn="ctr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&lt;/head&gt;</a:t>
            </a:r>
            <a:endParaRPr dirty="0">
              <a:latin typeface="Courier New"/>
              <a:cs typeface="Courier New"/>
            </a:endParaRPr>
          </a:p>
          <a:p>
            <a:pPr marR="1807053" algn="ctr">
              <a:spcBef>
                <a:spcPts val="54"/>
              </a:spcBef>
            </a:pPr>
            <a:r>
              <a:rPr spc="-5" dirty="0">
                <a:latin typeface="Courier New"/>
                <a:cs typeface="Courier New"/>
              </a:rPr>
              <a:t>&lt;body&gt;</a:t>
            </a:r>
            <a:endParaRPr dirty="0">
              <a:latin typeface="Courier New"/>
              <a:cs typeface="Courier New"/>
            </a:endParaRPr>
          </a:p>
          <a:p>
            <a:pPr marL="943204" algn="ctr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&lt;h2&gt;Main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Languages&lt;/h2&gt;</a:t>
            </a:r>
            <a:endParaRPr dirty="0">
              <a:latin typeface="Courier New"/>
              <a:cs typeface="Courier New"/>
            </a:endParaRPr>
          </a:p>
          <a:p>
            <a:pPr marL="507122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&lt;table border=”1”&gt;</a:t>
            </a:r>
            <a:endParaRPr dirty="0">
              <a:latin typeface="Courier New"/>
              <a:cs typeface="Courier New"/>
            </a:endParaRPr>
          </a:p>
          <a:p>
            <a:pPr marR="1225861" algn="ctr">
              <a:spcBef>
                <a:spcPts val="54"/>
              </a:spcBef>
            </a:pPr>
            <a:r>
              <a:rPr spc="-5" dirty="0">
                <a:latin typeface="Courier New"/>
                <a:cs typeface="Courier New"/>
              </a:rPr>
              <a:t>&lt;tr&gt;</a:t>
            </a:r>
            <a:endParaRPr dirty="0">
              <a:latin typeface="Courier New"/>
              <a:cs typeface="Courier New"/>
            </a:endParaRPr>
          </a:p>
          <a:p>
            <a:pPr marL="799608" algn="ctr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&lt;td&gt;English&lt;/td&gt;</a:t>
            </a:r>
            <a:endParaRPr dirty="0">
              <a:latin typeface="Courier New"/>
              <a:cs typeface="Courier New"/>
            </a:endParaRPr>
          </a:p>
          <a:p>
            <a:pPr marL="654500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&lt;td&gt;German&lt;/td&gt;</a:t>
            </a:r>
            <a:endParaRPr dirty="0">
              <a:latin typeface="Courier New"/>
              <a:cs typeface="Courier New"/>
            </a:endParaRPr>
          </a:p>
          <a:p>
            <a:pPr marR="1080756" algn="ctr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&lt;/tr&gt;</a:t>
            </a:r>
            <a:endParaRPr dirty="0">
              <a:latin typeface="Courier New"/>
              <a:cs typeface="Courier New"/>
            </a:endParaRPr>
          </a:p>
          <a:p>
            <a:pPr marR="1225861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&lt;tr&gt;</a:t>
            </a:r>
            <a:endParaRPr dirty="0">
              <a:latin typeface="Courier New"/>
              <a:cs typeface="Courier New"/>
            </a:endParaRPr>
          </a:p>
          <a:p>
            <a:pPr marL="654500" algn="ctr">
              <a:spcBef>
                <a:spcPts val="41"/>
              </a:spcBef>
            </a:pPr>
            <a:r>
              <a:rPr spc="-5" dirty="0">
                <a:latin typeface="Courier New"/>
                <a:cs typeface="Courier New"/>
              </a:rPr>
              <a:t>&lt;td&gt;French&lt;/td&gt;</a:t>
            </a:r>
            <a:endParaRPr dirty="0">
              <a:latin typeface="Courier New"/>
              <a:cs typeface="Courier New"/>
            </a:endParaRPr>
          </a:p>
          <a:p>
            <a:pPr marL="799608" algn="ctr">
              <a:spcBef>
                <a:spcPts val="60"/>
              </a:spcBef>
            </a:pPr>
            <a:r>
              <a:rPr spc="-5" dirty="0">
                <a:latin typeface="Courier New"/>
                <a:cs typeface="Courier New"/>
              </a:rPr>
              <a:t>&lt;td&gt;Italian&lt;/td&gt;</a:t>
            </a:r>
            <a:endParaRPr dirty="0">
              <a:latin typeface="Courier New"/>
              <a:cs typeface="Courier New"/>
            </a:endParaRPr>
          </a:p>
          <a:p>
            <a:pPr marR="1079999" algn="ctr">
              <a:spcBef>
                <a:spcPts val="41"/>
              </a:spcBef>
            </a:pPr>
            <a:r>
              <a:rPr dirty="0">
                <a:latin typeface="Courier New"/>
                <a:cs typeface="Courier New"/>
              </a:rPr>
              <a:t>&lt;/tr&gt;</a:t>
            </a:r>
          </a:p>
          <a:p>
            <a:pPr marR="1226618" algn="ctr">
              <a:spcBef>
                <a:spcPts val="49"/>
              </a:spcBef>
            </a:pPr>
            <a:r>
              <a:rPr spc="-5" dirty="0">
                <a:latin typeface="Courier New"/>
                <a:cs typeface="Courier New"/>
              </a:rPr>
              <a:t>&lt;/table&gt;</a:t>
            </a:r>
            <a:endParaRPr dirty="0">
              <a:latin typeface="Courier New"/>
              <a:cs typeface="Courier New"/>
            </a:endParaRPr>
          </a:p>
          <a:p>
            <a:pPr marL="958318">
              <a:spcBef>
                <a:spcPts val="54"/>
              </a:spcBef>
            </a:pPr>
            <a:r>
              <a:rPr spc="-5" dirty="0">
                <a:latin typeface="Courier New"/>
                <a:cs typeface="Courier New"/>
              </a:rPr>
              <a:t>&lt;/body&gt;</a:t>
            </a:r>
            <a:endParaRPr dirty="0">
              <a:latin typeface="Courier New"/>
              <a:cs typeface="Courier New"/>
            </a:endParaRPr>
          </a:p>
          <a:p>
            <a:pPr marL="522996">
              <a:spcBef>
                <a:spcPts val="602"/>
              </a:spcBef>
            </a:pPr>
            <a:r>
              <a:rPr spc="-5" dirty="0">
                <a:latin typeface="Courier New"/>
                <a:cs typeface="Courier New"/>
              </a:rPr>
              <a:t>&lt;/html&gt;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7788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1" y="34566"/>
            <a:ext cx="10515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30" dirty="0"/>
              <a:t>TẠO </a:t>
            </a:r>
            <a:r>
              <a:rPr lang="vi-VN" spc="-41" dirty="0"/>
              <a:t>VÀ </a:t>
            </a:r>
            <a:r>
              <a:rPr lang="vi-VN" spc="-5" dirty="0"/>
              <a:t>ĐỊNH DẠNG BẢNG</a:t>
            </a:r>
            <a:r>
              <a:rPr lang="vi-VN" spc="90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904493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5200" y="1528573"/>
            <a:ext cx="6451599" cy="41864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0332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462957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TIÊU ĐỀ BẢNG</a:t>
            </a:r>
            <a:r>
              <a:rPr lang="vi-VN" spc="-84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30" y="569213"/>
            <a:ext cx="9454725" cy="611998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Người </a:t>
            </a:r>
            <a:r>
              <a:rPr dirty="0">
                <a:latin typeface="Calibri"/>
                <a:cs typeface="Calibri"/>
              </a:rPr>
              <a:t>sử dụng có thể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5" dirty="0">
                <a:latin typeface="Calibri"/>
                <a:cs typeface="Calibri"/>
              </a:rPr>
              <a:t>đề cho </a:t>
            </a:r>
            <a:r>
              <a:rPr dirty="0">
                <a:latin typeface="Calibri"/>
                <a:cs typeface="Calibri"/>
              </a:rPr>
              <a:t>mỗi cột trong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5" dirty="0">
                <a:latin typeface="Calibri"/>
                <a:cs typeface="Calibri"/>
              </a:rPr>
              <a:t>đề cho </a:t>
            </a:r>
            <a:r>
              <a:rPr dirty="0">
                <a:latin typeface="Calibri"/>
                <a:cs typeface="Calibri"/>
              </a:rPr>
              <a:t>các cột trong </a:t>
            </a:r>
            <a:r>
              <a:rPr spc="5" dirty="0">
                <a:latin typeface="Calibri"/>
                <a:cs typeface="Calibri"/>
              </a:rPr>
              <a:t>một bảng,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phần tử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bao gồm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&lt;th&gt; xuất hiện in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đậm.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 với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tiêu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</a:p>
          <a:p>
            <a:pPr marR="5205007" algn="ctr">
              <a:spcBef>
                <a:spcPts val="2184"/>
              </a:spcBef>
            </a:pPr>
            <a:r>
              <a:rPr spc="-5" dirty="0">
                <a:latin typeface="Courier New"/>
                <a:cs typeface="Courier New"/>
              </a:rPr>
              <a:t>&lt;!DOCTYPE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HTML&gt;</a:t>
            </a:r>
            <a:endParaRPr dirty="0">
              <a:latin typeface="Courier New"/>
              <a:cs typeface="Courier New"/>
            </a:endParaRPr>
          </a:p>
          <a:p>
            <a:pPr marL="813211">
              <a:spcBef>
                <a:spcPts val="456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R="5350869" algn="ctr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1393644">
              <a:spcBef>
                <a:spcPts val="456"/>
              </a:spcBef>
            </a:pPr>
            <a:r>
              <a:rPr spc="-5" dirty="0">
                <a:latin typeface="Courier New"/>
                <a:cs typeface="Courier New"/>
              </a:rPr>
              <a:t>&lt;title&gt;List </a:t>
            </a:r>
            <a:r>
              <a:rPr dirty="0">
                <a:latin typeface="Courier New"/>
                <a:cs typeface="Courier New"/>
              </a:rPr>
              <a:t>of </a:t>
            </a:r>
            <a:r>
              <a:rPr spc="-5" dirty="0">
                <a:latin typeface="Courier New"/>
                <a:cs typeface="Courier New"/>
              </a:rPr>
              <a:t>Students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&lt;/title&gt;</a:t>
            </a:r>
            <a:endParaRPr dirty="0">
              <a:latin typeface="Courier New"/>
              <a:cs typeface="Courier New"/>
            </a:endParaRPr>
          </a:p>
          <a:p>
            <a:pPr marR="5206518" algn="ctr">
              <a:spcBef>
                <a:spcPts val="456"/>
              </a:spcBef>
            </a:pPr>
            <a:r>
              <a:rPr spc="-5" dirty="0">
                <a:latin typeface="Courier New"/>
                <a:cs typeface="Courier New"/>
              </a:rPr>
              <a:t>&lt;/head&gt;</a:t>
            </a:r>
            <a:endParaRPr dirty="0">
              <a:latin typeface="Courier New"/>
              <a:cs typeface="Courier New"/>
            </a:endParaRPr>
          </a:p>
          <a:p>
            <a:pPr marR="5350869" algn="ctr">
              <a:spcBef>
                <a:spcPts val="453"/>
              </a:spcBef>
            </a:pPr>
            <a:r>
              <a:rPr spc="-5" dirty="0">
                <a:latin typeface="Courier New"/>
                <a:cs typeface="Courier New"/>
              </a:rPr>
              <a:t>&lt;body&gt;</a:t>
            </a:r>
            <a:endParaRPr dirty="0">
              <a:latin typeface="Courier New"/>
              <a:cs typeface="Courier New"/>
            </a:endParaRPr>
          </a:p>
          <a:p>
            <a:pPr marL="1393644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&lt;h2&gt;List of Students&lt;/h2&gt;</a:t>
            </a:r>
            <a:endParaRPr dirty="0">
              <a:latin typeface="Courier New"/>
              <a:cs typeface="Courier New"/>
            </a:endParaRPr>
          </a:p>
          <a:p>
            <a:pPr marL="1393644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&lt;table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border=”1”&gt;</a:t>
            </a:r>
            <a:endParaRPr dirty="0">
              <a:latin typeface="Courier New"/>
              <a:cs typeface="Courier New"/>
            </a:endParaRPr>
          </a:p>
          <a:p>
            <a:pPr marL="1611308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&lt;tr&gt;</a:t>
            </a:r>
            <a:endParaRPr dirty="0">
              <a:latin typeface="Courier New"/>
              <a:cs typeface="Courier New"/>
            </a:endParaRPr>
          </a:p>
          <a:p>
            <a:pPr marL="1975588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&lt;th&gt;Name&lt;/th&gt;</a:t>
            </a:r>
            <a:endParaRPr dirty="0">
              <a:latin typeface="Courier New"/>
              <a:cs typeface="Courier New"/>
            </a:endParaRPr>
          </a:p>
          <a:p>
            <a:pPr marL="1975588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&lt;th&gt;Age&lt;/th&gt;</a:t>
            </a:r>
            <a:endParaRPr dirty="0">
              <a:latin typeface="Courier New"/>
              <a:cs typeface="Courier New"/>
            </a:endParaRPr>
          </a:p>
          <a:p>
            <a:pPr marL="1975588">
              <a:spcBef>
                <a:spcPts val="456"/>
              </a:spcBef>
            </a:pPr>
            <a:r>
              <a:rPr spc="-5" dirty="0">
                <a:latin typeface="Courier New"/>
                <a:cs typeface="Courier New"/>
              </a:rPr>
              <a:t>&lt;th&gt;Place&lt;/th&gt;</a:t>
            </a:r>
            <a:endParaRPr dirty="0">
              <a:latin typeface="Courier New"/>
              <a:cs typeface="Courier New"/>
            </a:endParaRPr>
          </a:p>
          <a:p>
            <a:pPr marL="1685373">
              <a:spcBef>
                <a:spcPts val="1601"/>
              </a:spcBef>
            </a:pPr>
            <a:r>
              <a:rPr spc="-5" dirty="0">
                <a:latin typeface="Courier New"/>
                <a:cs typeface="Courier New"/>
              </a:rPr>
              <a:t>&lt;/tr&gt;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855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462957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TIÊU ĐỀ BẢNG</a:t>
            </a:r>
            <a:r>
              <a:rPr lang="vi-VN" spc="-119" dirty="0"/>
              <a:t> </a:t>
            </a:r>
            <a:r>
              <a:rPr lang="vi-VN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629391" y="821181"/>
            <a:ext cx="4108027" cy="402072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102672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&lt;td&gt;Mark&lt;/td&gt;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&lt;td&gt;17&lt;/td&gt;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&lt;td&gt;Madrid&lt;/td&gt;</a:t>
            </a:r>
            <a:endParaRPr sz="1900" dirty="0">
              <a:latin typeface="Courier New"/>
              <a:cs typeface="Courier New"/>
            </a:endParaRPr>
          </a:p>
          <a:p>
            <a:pPr marL="1177494">
              <a:spcBef>
                <a:spcPts val="602"/>
              </a:spcBef>
            </a:pPr>
            <a:r>
              <a:rPr sz="1900" dirty="0">
                <a:latin typeface="Courier New"/>
                <a:cs typeface="Courier New"/>
              </a:rPr>
              <a:t>&lt;/tr&gt;</a:t>
            </a:r>
          </a:p>
          <a:p>
            <a:pPr marL="1102672"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&lt;tr&gt;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&lt;td&gt;John&lt;/td&gt;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&lt;td&gt;19&lt;/td&gt;</a:t>
            </a:r>
            <a:endParaRPr sz="1900" dirty="0">
              <a:latin typeface="Courier New"/>
              <a:cs typeface="Courier New"/>
            </a:endParaRPr>
          </a:p>
          <a:p>
            <a:pPr marL="1467711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&lt;td&gt;London&lt;/td&gt;</a:t>
            </a:r>
            <a:endParaRPr sz="1900" dirty="0">
              <a:latin typeface="Courier New"/>
              <a:cs typeface="Courier New"/>
            </a:endParaRPr>
          </a:p>
          <a:p>
            <a:pPr marL="1177494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&lt;/tr&gt;</a:t>
            </a:r>
            <a:endParaRPr sz="1900" dirty="0">
              <a:latin typeface="Courier New"/>
              <a:cs typeface="Courier New"/>
            </a:endParaRPr>
          </a:p>
          <a:p>
            <a:pPr marR="722518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&lt;/table&gt;</a:t>
            </a:r>
            <a:endParaRPr sz="1900" dirty="0">
              <a:latin typeface="Courier New"/>
              <a:cs typeface="Courier New"/>
            </a:endParaRPr>
          </a:p>
          <a:p>
            <a:pPr marL="59479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734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462957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TIÊU ĐỀ BẢNG</a:t>
            </a:r>
            <a:r>
              <a:rPr lang="vi-VN" spc="-119" dirty="0"/>
              <a:t> </a:t>
            </a:r>
            <a:r>
              <a:rPr lang="vi-VN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7" y="952882"/>
            <a:ext cx="9548707" cy="56682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Hàng </a:t>
            </a:r>
            <a:r>
              <a:rPr dirty="0">
                <a:latin typeface="Calibri"/>
                <a:cs typeface="Calibri"/>
              </a:rPr>
              <a:t>thứ hai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thứ ba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chi tiết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sinh viên trong </a:t>
            </a:r>
            <a:r>
              <a:rPr spc="5" dirty="0">
                <a:latin typeface="Calibri"/>
                <a:cs typeface="Calibri"/>
              </a:rPr>
              <a:t>ba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bảng với tiêu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51202" y="2133601"/>
            <a:ext cx="5419343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640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2192000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633645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THUỘC TÍNH </a:t>
            </a:r>
            <a:r>
              <a:rPr lang="vi-VN" spc="-11" dirty="0"/>
              <a:t>COLSPAN</a:t>
            </a:r>
            <a:r>
              <a:rPr lang="vi-VN" spc="-49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00970"/>
            <a:ext cx="11026139" cy="5280588"/>
          </a:xfrm>
          <a:prstGeom prst="rect">
            <a:avLst/>
          </a:prstGeom>
        </p:spPr>
        <p:txBody>
          <a:bodyPr vert="horz" wrap="square" lIns="0" tIns="164758" rIns="0" bIns="0" rtlCol="0">
            <a:spAutoFit/>
          </a:bodyPr>
          <a:lstStyle/>
          <a:p>
            <a:pPr marL="341610" indent="-326493">
              <a:spcBef>
                <a:spcPts val="129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Spanning đề cập </a:t>
            </a:r>
            <a:r>
              <a:rPr spc="5" dirty="0">
                <a:latin typeface="Calibri"/>
                <a:cs typeface="Calibri"/>
              </a:rPr>
              <a:t>đến một quá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11" dirty="0">
                <a:latin typeface="Calibri"/>
                <a:cs typeface="Calibri"/>
              </a:rPr>
              <a:t>kéo </a:t>
            </a:r>
            <a:r>
              <a:rPr dirty="0">
                <a:latin typeface="Calibri"/>
                <a:cs typeface="Calibri"/>
              </a:rPr>
              <a:t>dài </a:t>
            </a:r>
            <a:r>
              <a:rPr spc="5" dirty="0">
                <a:latin typeface="Calibri"/>
                <a:cs typeface="Calibri"/>
              </a:rPr>
              <a:t>một ô </a:t>
            </a:r>
            <a:r>
              <a:rPr dirty="0">
                <a:latin typeface="Calibri"/>
                <a:cs typeface="Calibri"/>
              </a:rPr>
              <a:t>trên nhiều hàng hoặc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</a:p>
          <a:p>
            <a:pPr marL="341610" indent="-326493">
              <a:spcBef>
                <a:spcPts val="28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Để gộp hai hoặc nhiều cột,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5" dirty="0">
                <a:latin typeface="Calibri"/>
                <a:cs typeface="Calibri"/>
              </a:rPr>
              <a:t>dụng thuộc </a:t>
            </a:r>
            <a:r>
              <a:rPr dirty="0">
                <a:latin typeface="Calibri"/>
                <a:cs typeface="Calibri"/>
              </a:rPr>
              <a:t>tính colspan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tử&lt;td&gt;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341610" indent="-326493">
              <a:spcBef>
                <a:spcPts val="18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colspan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gộp các </a:t>
            </a:r>
            <a:r>
              <a:rPr spc="5" dirty="0">
                <a:latin typeface="Calibri"/>
                <a:cs typeface="Calibri"/>
              </a:rPr>
              <a:t>ô cùng một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ngang.</a:t>
            </a:r>
          </a:p>
          <a:p>
            <a:pPr marL="341610" marR="6047" indent="-326493">
              <a:lnSpc>
                <a:spcPts val="3999"/>
              </a:lnSpc>
              <a:spcBef>
                <a:spcPts val="35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thuộc tính colspan quy định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số lượng </a:t>
            </a:r>
            <a:r>
              <a:rPr spc="5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sẽ gộp lại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5" dirty="0">
                <a:latin typeface="Calibri"/>
                <a:cs typeface="Calibri"/>
              </a:rPr>
              <a:t>ô  được </a:t>
            </a:r>
            <a:r>
              <a:rPr spc="11" dirty="0">
                <a:latin typeface="Calibri"/>
                <a:cs typeface="Calibri"/>
              </a:rPr>
              <a:t>mở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rộng.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10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522996">
              <a:spcBef>
                <a:spcPts val="2024"/>
              </a:spcBef>
            </a:pPr>
            <a:r>
              <a:rPr sz="1900" spc="-5" dirty="0">
                <a:latin typeface="Courier New"/>
                <a:cs typeface="Courier New"/>
              </a:rPr>
              <a:t>&lt;!DOCTYPE HTML&gt;</a:t>
            </a:r>
            <a:endParaRPr sz="1900" dirty="0">
              <a:latin typeface="Courier New"/>
              <a:cs typeface="Courier New"/>
            </a:endParaRPr>
          </a:p>
          <a:p>
            <a:pPr marL="52299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 dirty="0">
              <a:latin typeface="Courier New"/>
              <a:cs typeface="Courier New"/>
            </a:endParaRPr>
          </a:p>
          <a:p>
            <a:pPr marL="8132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&lt;title&gt;Employee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Details&lt;/title&gt;</a:t>
            </a:r>
            <a:endParaRPr sz="1900" dirty="0">
              <a:latin typeface="Courier New"/>
              <a:cs typeface="Courier New"/>
            </a:endParaRPr>
          </a:p>
          <a:p>
            <a:pPr marL="813211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  <a:p>
            <a:pPr marL="813211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&lt;h2&gt;Employee Details&lt;/h2&gt;</a:t>
            </a:r>
            <a:endParaRPr sz="1900" dirty="0">
              <a:latin typeface="Courier New"/>
              <a:cs typeface="Courier New"/>
            </a:endParaRPr>
          </a:p>
          <a:p>
            <a:pPr marL="1103429">
              <a:spcBef>
                <a:spcPts val="594"/>
              </a:spcBef>
            </a:pPr>
            <a:r>
              <a:rPr sz="1900" spc="-5" dirty="0">
                <a:latin typeface="Courier New"/>
                <a:cs typeface="Courier New"/>
              </a:rPr>
              <a:t>&lt;table border=”1”&gt;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9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Tạo </a:t>
            </a:r>
            <a:r>
              <a:rPr lang="en-US" smtClean="0"/>
              <a:t>bảng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872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7025</TotalTime>
  <Words>3232</Words>
  <Application>Microsoft Office PowerPoint</Application>
  <PresentationFormat>Custom</PresentationFormat>
  <Paragraphs>570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Bài 9 Tạo bảng </vt:lpstr>
      <vt:lpstr>MỤC TIÊU</vt:lpstr>
      <vt:lpstr>TẠO VÀ ĐỊNH DẠNG BẢNG 1-3</vt:lpstr>
      <vt:lpstr>TẠO VÀ ĐỊNH DẠNG BẢNG 2-3</vt:lpstr>
      <vt:lpstr>TẠO VÀ ĐỊNH DẠNG BẢNG 3-3</vt:lpstr>
      <vt:lpstr>TIÊU ĐỀ BẢNG 1-3</vt:lpstr>
      <vt:lpstr>TIÊU ĐỀ BẢNG 2-3</vt:lpstr>
      <vt:lpstr>TIÊU ĐỀ BẢNG 3-3</vt:lpstr>
      <vt:lpstr>THUỘC TÍNH COLSPAN 1-3</vt:lpstr>
      <vt:lpstr>THUỘC TÍNH COLSPAN 2-3</vt:lpstr>
      <vt:lpstr>THUỘC TÍNH COLSPAN 3-3</vt:lpstr>
      <vt:lpstr>THUỘC TÍNH ROWSPAN 1-3</vt:lpstr>
      <vt:lpstr>THUỘC TÍNH ROWSPAN 2-3</vt:lpstr>
      <vt:lpstr>THUỘC TÍNH ROWSPAN 3-3</vt:lpstr>
      <vt:lpstr>CĂN LỀ NGANG 1-4</vt:lpstr>
      <vt:lpstr>CĂN LỀ NGANG 2-4</vt:lpstr>
      <vt:lpstr>CĂN LỀ NGANG 3-4</vt:lpstr>
      <vt:lpstr>CĂN LỀ NGANG 4-4</vt:lpstr>
      <vt:lpstr>CĂN LỀ DỌC 1-4</vt:lpstr>
      <vt:lpstr>CĂN LỀ DỌC 2-4</vt:lpstr>
      <vt:lpstr>CĂN LỀ DỌC 3-4</vt:lpstr>
      <vt:lpstr>CĂN LỀ DỌC 4-4</vt:lpstr>
      <vt:lpstr>THUỘC TÍNH LỀ (MARGIN)</vt:lpstr>
      <vt:lpstr>PHẦN TỬ CAPTION 1-3</vt:lpstr>
      <vt:lpstr>PHẦN TỬ CAPTION 2-3</vt:lpstr>
      <vt:lpstr>PHẦN TỬ CAPTION 3-3</vt:lpstr>
      <vt:lpstr>KÍCH THƯỚC BẢNG VÀ ĐỘ RỘNG CỘT 1-2</vt:lpstr>
      <vt:lpstr>KÍCH THƯỚC BẢNG VÀ ĐỘ RỘNG CỘT 2-2</vt:lpstr>
      <vt:lpstr>GỘP CÁC Ô TRONG BẢNG 1-3</vt:lpstr>
      <vt:lpstr>GỘP CÁC Ô TRONG BẢNG 2-3</vt:lpstr>
      <vt:lpstr>GỘP CÁC Ô TRONG BẢNG 3-3</vt:lpstr>
      <vt:lpstr>ÁP DỤNG VIỀN SỬ DỤNG STYLE 1-2</vt:lpstr>
      <vt:lpstr>ÁP DỤNG VIỀN SỬ DỤNG STYLE 2-2</vt:lpstr>
      <vt:lpstr>BỐ CỤ TRANG SỬ DỤNG BẢNG 1-5</vt:lpstr>
      <vt:lpstr>BỐ CỤ TRANG SỬ DỤNG BẢNG 2-5</vt:lpstr>
      <vt:lpstr>BỐ CỤ TRANG SỬ DỤNG BẢNG 3-5</vt:lpstr>
      <vt:lpstr>BỐ CỤ TRANG SỬ DỤNG BẢNG 4-5</vt:lpstr>
      <vt:lpstr>BỐ CỤ TRANG SỬ DỤNG BẢNG 5-5</vt:lpstr>
      <vt:lpstr>TỔNG KẾT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2205</cp:revision>
  <dcterms:created xsi:type="dcterms:W3CDTF">2018-01-11T08:27:42Z</dcterms:created>
  <dcterms:modified xsi:type="dcterms:W3CDTF">2020-03-13T08:26:53Z</dcterms:modified>
</cp:coreProperties>
</file>